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E126B7-8C1F-4586-A5F3-6BA33969C203}">
  <a:tblStyle styleId="{D7E126B7-8C1F-4586-A5F3-6BA33969C2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Nuni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Nunito-bold.fntdata"/><Relationship Id="rId6" Type="http://schemas.openxmlformats.org/officeDocument/2006/relationships/notesMaster" Target="notesMasters/notesMaster1.xml"/><Relationship Id="rId18"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Firhose slide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c391cba9e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c391cba9e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c74f402d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c74f402d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5c391cba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5c391cba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Students use youtube </a:t>
            </a:r>
            <a:r>
              <a:rPr lang="en"/>
              <a:t>educational</a:t>
            </a:r>
            <a:r>
              <a:rPr lang="en"/>
              <a:t> </a:t>
            </a:r>
            <a:r>
              <a:rPr lang="en"/>
              <a:t>videos</a:t>
            </a:r>
            <a:r>
              <a:rPr lang="en"/>
              <a:t> for their </a:t>
            </a:r>
            <a:r>
              <a:rPr lang="en"/>
              <a:t>external learning. So we wanted to see if we can leverage the LLMs to extract features of a video so that we can understand how those features interact with learning or provide us some in</a:t>
            </a:r>
            <a:endParaRPr/>
          </a:p>
          <a:p>
            <a:pPr indent="0" lvl="0" marL="0" rtl="0" algn="l">
              <a:spcBef>
                <a:spcPts val="0"/>
              </a:spcBef>
              <a:spcAft>
                <a:spcPts val="0"/>
              </a:spcAft>
              <a:buNone/>
            </a:pPr>
            <a:r>
              <a:rPr lang="en"/>
              <a:t>We specifically looked at the extraction of three features (1) Complete problem statement or questions demonstrated in the video along with context (2) If the </a:t>
            </a:r>
            <a:r>
              <a:rPr lang="en"/>
              <a:t>presenter</a:t>
            </a:r>
            <a:r>
              <a:rPr lang="en"/>
              <a:t> in the video is pausing for viewers reflection often and (3) if there are many off topic entertaining elements in the video that might distract the learners to test if coherence principle persist or not.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5c391cba9e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5c391cba9e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c391cba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c391cba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c391cba9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c391cba9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suggested that LLMs could identify the start time and end time of a question asked by the presenter in the video, the specific question, the skills related to the question and the solution of the question discussed in the video from the audio transcript alone.  the moments where they paused the video for further reflection, the skill covered in the video, and the overall affect content in the video, whether the video has </a:t>
            </a:r>
            <a:r>
              <a:rPr lang="en"/>
              <a:t>entertaining</a:t>
            </a:r>
            <a:r>
              <a:rPr lang="en"/>
              <a:t> content or more viewers reflection pausing content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c391cba9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c391cba9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c3b19514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c3b1951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c3b1951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c3b1951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c391cba9e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c391cba9e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TA_58Z1qurtDBGnrPKMGyCMXusTMpWgI/view" TargetMode="External"/><Relationship Id="rId4" Type="http://schemas.openxmlformats.org/officeDocument/2006/relationships/image" Target="../media/image1.jp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UDI34pGWfkxToP52Y5iIAbLErtZcPAYl/view" TargetMode="External"/><Relationship Id="rId4" Type="http://schemas.openxmlformats.org/officeDocument/2006/relationships/image" Target="../media/image2.jpg"/><Relationship Id="rId5" Type="http://schemas.openxmlformats.org/officeDocument/2006/relationships/image" Target="../media/image8.png"/><Relationship Id="rId6"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53400" y="245500"/>
            <a:ext cx="8437200" cy="14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60"/>
              <a:t>C</a:t>
            </a:r>
            <a:r>
              <a:rPr lang="en" sz="3160"/>
              <a:t>an we better understand</a:t>
            </a:r>
            <a:r>
              <a:rPr lang="en" sz="3160"/>
              <a:t> </a:t>
            </a:r>
            <a:r>
              <a:rPr lang="en" sz="3160"/>
              <a:t>educational video through Large Language Model?</a:t>
            </a:r>
            <a:r>
              <a:rPr lang="en" sz="3880"/>
              <a:t> </a:t>
            </a:r>
            <a:endParaRPr sz="3880"/>
          </a:p>
        </p:txBody>
      </p:sp>
      <p:sp>
        <p:nvSpPr>
          <p:cNvPr id="55" name="Google Shape;55;p13"/>
          <p:cNvSpPr txBox="1"/>
          <p:nvPr>
            <p:ph idx="1" type="subTitle"/>
          </p:nvPr>
        </p:nvSpPr>
        <p:spPr>
          <a:xfrm>
            <a:off x="1224400" y="1693600"/>
            <a:ext cx="64998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Tasmia Shahriar, Xintian Tu</a:t>
            </a:r>
            <a:endParaRPr sz="1900"/>
          </a:p>
          <a:p>
            <a:pPr indent="0" lvl="0" marL="0" rtl="0" algn="ctr">
              <a:spcBef>
                <a:spcPts val="0"/>
              </a:spcBef>
              <a:spcAft>
                <a:spcPts val="0"/>
              </a:spcAft>
              <a:buNone/>
            </a:pPr>
            <a:r>
              <a:rPr lang="en" sz="1900"/>
              <a:t>Mentors: Dr. John Stamper, Christine Kwon</a:t>
            </a:r>
            <a:endParaRPr sz="1900"/>
          </a:p>
        </p:txBody>
      </p:sp>
      <p:pic>
        <p:nvPicPr>
          <p:cNvPr id="56" name="Google Shape;56;p13" title="Word problem reflection 2.mov">
            <a:hlinkClick r:id="rId3"/>
          </p:cNvPr>
          <p:cNvPicPr preferRelativeResize="0"/>
          <p:nvPr/>
        </p:nvPicPr>
        <p:blipFill>
          <a:blip r:embed="rId4">
            <a:alphaModFix/>
          </a:blip>
          <a:stretch>
            <a:fillRect/>
          </a:stretch>
        </p:blipFill>
        <p:spPr>
          <a:xfrm>
            <a:off x="0" y="2828750"/>
            <a:ext cx="2883175" cy="2162350"/>
          </a:xfrm>
          <a:prstGeom prst="rect">
            <a:avLst/>
          </a:prstGeom>
          <a:noFill/>
          <a:ln>
            <a:noFill/>
          </a:ln>
        </p:spPr>
      </p:pic>
      <p:pic>
        <p:nvPicPr>
          <p:cNvPr id="57" name="Google Shape;57;p13"/>
          <p:cNvPicPr preferRelativeResize="0"/>
          <p:nvPr/>
        </p:nvPicPr>
        <p:blipFill>
          <a:blip r:embed="rId5">
            <a:alphaModFix/>
          </a:blip>
          <a:stretch>
            <a:fillRect/>
          </a:stretch>
        </p:blipFill>
        <p:spPr>
          <a:xfrm>
            <a:off x="2934075" y="3124450"/>
            <a:ext cx="3371225" cy="1866650"/>
          </a:xfrm>
          <a:prstGeom prst="rect">
            <a:avLst/>
          </a:prstGeom>
          <a:noFill/>
          <a:ln>
            <a:noFill/>
          </a:ln>
        </p:spPr>
      </p:pic>
      <p:sp>
        <p:nvSpPr>
          <p:cNvPr id="58" name="Google Shape;58;p13"/>
          <p:cNvSpPr txBox="1"/>
          <p:nvPr/>
        </p:nvSpPr>
        <p:spPr>
          <a:xfrm>
            <a:off x="6356200" y="2343600"/>
            <a:ext cx="2846700" cy="2647500"/>
          </a:xfrm>
          <a:prstGeom prst="rect">
            <a:avLst/>
          </a:prstGeom>
          <a:solidFill>
            <a:schemeClr val="dk1"/>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FF"/>
                </a:solidFill>
                <a:highlight>
                  <a:schemeClr val="dk1"/>
                </a:highlight>
                <a:latin typeface="Nunito"/>
                <a:ea typeface="Nunito"/>
                <a:cs typeface="Nunito"/>
                <a:sym typeface="Nunito"/>
              </a:rPr>
              <a:t>'video_topic':</a:t>
            </a:r>
            <a:r>
              <a:rPr lang="en" sz="1000">
                <a:solidFill>
                  <a:srgbClr val="00FFFF"/>
                </a:solidFill>
                <a:highlight>
                  <a:schemeClr val="dk1"/>
                </a:highlight>
                <a:latin typeface="Nunito"/>
                <a:ea typeface="Nunito"/>
                <a:cs typeface="Nunito"/>
                <a:sym typeface="Nunito"/>
              </a:rPr>
              <a:t> 'solving word problems', </a:t>
            </a:r>
            <a:endParaRPr sz="1000">
              <a:solidFill>
                <a:srgbClr val="00FFFF"/>
              </a:solidFill>
              <a:highlight>
                <a:schemeClr val="dk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rgbClr val="FF00FF"/>
                </a:solidFill>
                <a:highlight>
                  <a:schemeClr val="dk1"/>
                </a:highlight>
                <a:latin typeface="Nunito"/>
                <a:ea typeface="Nunito"/>
                <a:cs typeface="Nunito"/>
                <a:sym typeface="Nunito"/>
              </a:rPr>
              <a:t>'skills_covered': </a:t>
            </a:r>
            <a:r>
              <a:rPr lang="en" sz="1000">
                <a:solidFill>
                  <a:srgbClr val="00FFFF"/>
                </a:solidFill>
                <a:highlight>
                  <a:schemeClr val="dk1"/>
                </a:highlight>
                <a:latin typeface="Nunito"/>
                <a:ea typeface="Nunito"/>
                <a:cs typeface="Nunito"/>
                <a:sym typeface="Nunito"/>
              </a:rPr>
              <a:t>'addition, subtraction', </a:t>
            </a:r>
            <a:r>
              <a:rPr lang="en" sz="1000">
                <a:solidFill>
                  <a:srgbClr val="FF00FF"/>
                </a:solidFill>
                <a:highlight>
                  <a:schemeClr val="dk1"/>
                </a:highlight>
                <a:latin typeface="Nunito"/>
                <a:ea typeface="Nunito"/>
                <a:cs typeface="Nunito"/>
                <a:sym typeface="Nunito"/>
              </a:rPr>
              <a:t>'style_of_teaching':</a:t>
            </a:r>
            <a:r>
              <a:rPr lang="en" sz="1000">
                <a:solidFill>
                  <a:srgbClr val="00FFFF"/>
                </a:solidFill>
                <a:highlight>
                  <a:schemeClr val="dk1"/>
                </a:highlight>
                <a:latin typeface="Nunito"/>
                <a:ea typeface="Nunito"/>
                <a:cs typeface="Nunito"/>
                <a:sym typeface="Nunito"/>
              </a:rPr>
              <a:t> 'using number families', </a:t>
            </a:r>
            <a:r>
              <a:rPr lang="en" sz="1000">
                <a:solidFill>
                  <a:srgbClr val="FF00FF"/>
                </a:solidFill>
                <a:highlight>
                  <a:schemeClr val="dk1"/>
                </a:highlight>
                <a:latin typeface="Nunito"/>
                <a:ea typeface="Nunito"/>
                <a:cs typeface="Nunito"/>
                <a:sym typeface="Nunito"/>
              </a:rPr>
              <a:t>'pauses_for_reflection': </a:t>
            </a:r>
            <a:r>
              <a:rPr lang="en" sz="1000">
                <a:solidFill>
                  <a:srgbClr val="00FFFF"/>
                </a:solidFill>
                <a:highlight>
                  <a:schemeClr val="dk1"/>
                </a:highlight>
                <a:latin typeface="Nunito"/>
                <a:ea typeface="Nunito"/>
                <a:cs typeface="Nunito"/>
                <a:sym typeface="Nunito"/>
              </a:rPr>
              <a:t>True, </a:t>
            </a:r>
            <a:r>
              <a:rPr lang="en" sz="1000">
                <a:solidFill>
                  <a:srgbClr val="FF00FF"/>
                </a:solidFill>
                <a:highlight>
                  <a:schemeClr val="dk1"/>
                </a:highlight>
                <a:latin typeface="Nunito"/>
                <a:ea typeface="Nunito"/>
                <a:cs typeface="Nunito"/>
                <a:sym typeface="Nunito"/>
              </a:rPr>
              <a:t>'unanswered_question_for_viewers_reflection'</a:t>
            </a:r>
            <a:r>
              <a:rPr lang="en" sz="1000">
                <a:solidFill>
                  <a:srgbClr val="00FFFF"/>
                </a:solidFill>
                <a:highlight>
                  <a:schemeClr val="dk1"/>
                </a:highlight>
                <a:latin typeface="Nunito"/>
                <a:ea typeface="Nunito"/>
                <a:cs typeface="Nunito"/>
                <a:sym typeface="Nunito"/>
              </a:rPr>
              <a:t>: False, </a:t>
            </a:r>
            <a:r>
              <a:rPr lang="en" sz="1000">
                <a:solidFill>
                  <a:srgbClr val="FF00FF"/>
                </a:solidFill>
                <a:highlight>
                  <a:schemeClr val="dk1"/>
                </a:highlight>
                <a:latin typeface="Nunito"/>
                <a:ea typeface="Nunito"/>
                <a:cs typeface="Nunito"/>
                <a:sym typeface="Nunito"/>
              </a:rPr>
              <a:t>'entertaining content irrelevant to video topic'</a:t>
            </a:r>
            <a:r>
              <a:rPr lang="en" sz="1000">
                <a:solidFill>
                  <a:srgbClr val="00FFFF"/>
                </a:solidFill>
                <a:highlight>
                  <a:schemeClr val="dk1"/>
                </a:highlight>
                <a:latin typeface="Nunito"/>
                <a:ea typeface="Nunito"/>
                <a:cs typeface="Nunito"/>
                <a:sym typeface="Nunito"/>
              </a:rPr>
              <a:t>: True</a:t>
            </a:r>
            <a:endParaRPr sz="1000">
              <a:solidFill>
                <a:srgbClr val="FF00FF"/>
              </a:solidFill>
              <a:highlight>
                <a:schemeClr val="dk1"/>
              </a:highlight>
              <a:latin typeface="Nunito"/>
              <a:ea typeface="Nunito"/>
              <a:cs typeface="Nunito"/>
              <a:sym typeface="Nunito"/>
            </a:endParaRPr>
          </a:p>
          <a:p>
            <a:pPr indent="0" lvl="0" marL="0" rtl="0" algn="l">
              <a:spcBef>
                <a:spcPts val="0"/>
              </a:spcBef>
              <a:spcAft>
                <a:spcPts val="0"/>
              </a:spcAft>
              <a:buNone/>
            </a:pPr>
            <a:r>
              <a:rPr lang="en" sz="1000">
                <a:solidFill>
                  <a:srgbClr val="FF00FF"/>
                </a:solidFill>
                <a:highlight>
                  <a:schemeClr val="dk1"/>
                </a:highlight>
                <a:latin typeface="Nunito"/>
                <a:ea typeface="Nunito"/>
                <a:cs typeface="Nunito"/>
                <a:sym typeface="Nunito"/>
              </a:rPr>
              <a:t>question topic': </a:t>
            </a:r>
            <a:r>
              <a:rPr lang="en" sz="1000">
                <a:solidFill>
                  <a:srgbClr val="00FFFF"/>
                </a:solidFill>
                <a:highlight>
                  <a:schemeClr val="dk1"/>
                </a:highlight>
                <a:latin typeface="Nunito"/>
                <a:ea typeface="Nunito"/>
                <a:cs typeface="Nunito"/>
                <a:sym typeface="Nunito"/>
              </a:rPr>
              <a:t>swim trunks</a:t>
            </a:r>
            <a:r>
              <a:rPr lang="en" sz="1000">
                <a:solidFill>
                  <a:srgbClr val="FF00FF"/>
                </a:solidFill>
                <a:highlight>
                  <a:schemeClr val="dk1"/>
                </a:highlight>
                <a:latin typeface="Nunito"/>
                <a:ea typeface="Nunito"/>
                <a:cs typeface="Nunito"/>
                <a:sym typeface="Nunito"/>
              </a:rPr>
              <a:t>, </a:t>
            </a:r>
            <a:endParaRPr sz="1000">
              <a:solidFill>
                <a:srgbClr val="FF00FF"/>
              </a:solidFill>
              <a:highlight>
                <a:schemeClr val="dk1"/>
              </a:highlight>
              <a:latin typeface="Nunito"/>
              <a:ea typeface="Nunito"/>
              <a:cs typeface="Nunito"/>
              <a:sym typeface="Nunito"/>
            </a:endParaRPr>
          </a:p>
          <a:p>
            <a:pPr indent="0" lvl="0" marL="0" rtl="0" algn="l">
              <a:spcBef>
                <a:spcPts val="0"/>
              </a:spcBef>
              <a:spcAft>
                <a:spcPts val="0"/>
              </a:spcAft>
              <a:buNone/>
            </a:pPr>
            <a:r>
              <a:rPr lang="en" sz="1000">
                <a:solidFill>
                  <a:srgbClr val="FF00FF"/>
                </a:solidFill>
                <a:highlight>
                  <a:schemeClr val="dk1"/>
                </a:highlight>
                <a:latin typeface="Nunito"/>
                <a:ea typeface="Nunito"/>
                <a:cs typeface="Nunito"/>
                <a:sym typeface="Nunito"/>
              </a:rPr>
              <a:t>'skill covered in question': </a:t>
            </a:r>
            <a:r>
              <a:rPr lang="en" sz="1000">
                <a:solidFill>
                  <a:srgbClr val="00FFFF"/>
                </a:solidFill>
                <a:highlight>
                  <a:schemeClr val="dk1"/>
                </a:highlight>
                <a:latin typeface="Nunito"/>
                <a:ea typeface="Nunito"/>
                <a:cs typeface="Nunito"/>
                <a:sym typeface="Nunito"/>
              </a:rPr>
              <a:t>addition, </a:t>
            </a:r>
            <a:endParaRPr sz="1000">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sz="1000">
                <a:solidFill>
                  <a:srgbClr val="FF00FF"/>
                </a:solidFill>
                <a:highlight>
                  <a:schemeClr val="dk1"/>
                </a:highlight>
                <a:latin typeface="Nunito"/>
                <a:ea typeface="Nunito"/>
                <a:cs typeface="Nunito"/>
                <a:sym typeface="Nunito"/>
              </a:rPr>
              <a:t>'complete question': </a:t>
            </a:r>
            <a:r>
              <a:rPr lang="en" sz="1000">
                <a:solidFill>
                  <a:srgbClr val="00FFFF"/>
                </a:solidFill>
                <a:highlight>
                  <a:schemeClr val="dk1"/>
                </a:highlight>
                <a:latin typeface="Nunito"/>
                <a:ea typeface="Nunito"/>
                <a:cs typeface="Nunito"/>
                <a:sym typeface="Nunito"/>
              </a:rPr>
              <a:t>'How many beams did the crane deliver?',  </a:t>
            </a:r>
            <a:endParaRPr sz="1000">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sz="1000">
                <a:solidFill>
                  <a:srgbClr val="FF00FF"/>
                </a:solidFill>
                <a:highlight>
                  <a:schemeClr val="dk1"/>
                </a:highlight>
                <a:latin typeface="Nunito"/>
                <a:ea typeface="Nunito"/>
                <a:cs typeface="Nunito"/>
                <a:sym typeface="Nunito"/>
              </a:rPr>
              <a:t>'complete question context': </a:t>
            </a:r>
            <a:r>
              <a:rPr lang="en" sz="1000">
                <a:solidFill>
                  <a:srgbClr val="00FFFF"/>
                </a:solidFill>
                <a:highlight>
                  <a:schemeClr val="dk1"/>
                </a:highlight>
                <a:latin typeface="Nunito"/>
                <a:ea typeface="Nunito"/>
                <a:cs typeface="Nunito"/>
                <a:sym typeface="Nunito"/>
              </a:rPr>
              <a:t>"..",  </a:t>
            </a:r>
            <a:endParaRPr sz="1000">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sz="1000">
                <a:solidFill>
                  <a:srgbClr val="FF00FF"/>
                </a:solidFill>
                <a:highlight>
                  <a:schemeClr val="dk1"/>
                </a:highlight>
                <a:latin typeface="Nunito"/>
                <a:ea typeface="Nunito"/>
                <a:cs typeface="Nunito"/>
                <a:sym typeface="Nunito"/>
              </a:rPr>
              <a:t>'solution to complete question':</a:t>
            </a:r>
            <a:r>
              <a:rPr lang="en" sz="1000">
                <a:solidFill>
                  <a:srgbClr val="00FFFF"/>
                </a:solidFill>
                <a:highlight>
                  <a:schemeClr val="dk1"/>
                </a:highlight>
                <a:latin typeface="Nunito"/>
                <a:ea typeface="Nunito"/>
                <a:cs typeface="Nunito"/>
                <a:sym typeface="Nunito"/>
              </a:rPr>
              <a:t> 'The crane delivered 11 beams.',  </a:t>
            </a:r>
            <a:endParaRPr sz="1000">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sz="1000">
                <a:solidFill>
                  <a:srgbClr val="FF00FF"/>
                </a:solidFill>
                <a:highlight>
                  <a:schemeClr val="dk1"/>
                </a:highlight>
                <a:latin typeface="Nunito"/>
                <a:ea typeface="Nunito"/>
                <a:cs typeface="Nunito"/>
                <a:sym typeface="Nunito"/>
              </a:rPr>
              <a:t>'start time of question':</a:t>
            </a:r>
            <a:r>
              <a:rPr lang="en" sz="1000">
                <a:solidFill>
                  <a:srgbClr val="00FFFF"/>
                </a:solidFill>
                <a:highlight>
                  <a:schemeClr val="dk1"/>
                </a:highlight>
                <a:latin typeface="Nunito"/>
                <a:ea typeface="Nunito"/>
                <a:cs typeface="Nunito"/>
                <a:sym typeface="Nunito"/>
              </a:rPr>
              <a:t> '1:00',  </a:t>
            </a:r>
            <a:endParaRPr sz="1000">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sz="1000">
                <a:solidFill>
                  <a:srgbClr val="FF00FF"/>
                </a:solidFill>
                <a:highlight>
                  <a:schemeClr val="dk1"/>
                </a:highlight>
                <a:latin typeface="Nunito"/>
                <a:ea typeface="Nunito"/>
                <a:cs typeface="Nunito"/>
                <a:sym typeface="Nunito"/>
              </a:rPr>
              <a:t>'end time of question':</a:t>
            </a:r>
            <a:r>
              <a:rPr lang="en" sz="1000">
                <a:solidFill>
                  <a:srgbClr val="00FFFF"/>
                </a:solidFill>
                <a:highlight>
                  <a:schemeClr val="dk1"/>
                </a:highlight>
                <a:latin typeface="Nunito"/>
                <a:ea typeface="Nunito"/>
                <a:cs typeface="Nunito"/>
                <a:sym typeface="Nunito"/>
              </a:rPr>
              <a:t> '1:04'</a:t>
            </a:r>
            <a:endParaRPr sz="1000">
              <a:solidFill>
                <a:srgbClr val="00FFFF"/>
              </a:solidFill>
              <a:highlight>
                <a:schemeClr val="dk1"/>
              </a:highlight>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482225" y="4300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Missed questions? -multiple short questions in unit conversion  </a:t>
            </a:r>
            <a:endParaRPr/>
          </a:p>
        </p:txBody>
      </p:sp>
      <p:sp>
        <p:nvSpPr>
          <p:cNvPr id="131" name="Google Shape;131;p22"/>
          <p:cNvSpPr txBox="1"/>
          <p:nvPr>
            <p:ph idx="1" type="body"/>
          </p:nvPr>
        </p:nvSpPr>
        <p:spPr>
          <a:xfrm>
            <a:off x="594550" y="1227050"/>
            <a:ext cx="4616400" cy="3456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000">
                <a:solidFill>
                  <a:srgbClr val="000000"/>
                </a:solidFill>
                <a:highlight>
                  <a:schemeClr val="dk1"/>
                </a:highlight>
                <a:latin typeface="Times New Roman"/>
                <a:ea typeface="Times New Roman"/>
                <a:cs typeface="Times New Roman"/>
                <a:sym typeface="Times New Roman"/>
              </a:rPr>
              <a:t>0:06 which I want to highlight on these 0:08 couple things on the homework tonight so </a:t>
            </a:r>
            <a:r>
              <a:rPr lang="en" sz="1000">
                <a:solidFill>
                  <a:srgbClr val="000000"/>
                </a:solidFill>
                <a:highlight>
                  <a:srgbClr val="FFFF00"/>
                </a:highlight>
                <a:latin typeface="Times New Roman"/>
                <a:ea typeface="Times New Roman"/>
                <a:cs typeface="Times New Roman"/>
                <a:sym typeface="Times New Roman"/>
              </a:rPr>
              <a:t>0:11 on the surface we have six point eight 0:13 eight meters to centimeters this seems 0:15 like a really intimidating thing yeah I 0:16 think oh there's a hundred centimeters 0:18 in a meter and we have to convert that</a:t>
            </a:r>
            <a:r>
              <a:rPr lang="en" sz="1000">
                <a:solidFill>
                  <a:srgbClr val="000000"/>
                </a:solidFill>
                <a:highlight>
                  <a:schemeClr val="dk1"/>
                </a:highlight>
                <a:latin typeface="Times New Roman"/>
                <a:ea typeface="Times New Roman"/>
                <a:cs typeface="Times New Roman"/>
                <a:sym typeface="Times New Roman"/>
              </a:rPr>
              <a:t> 0:20 means you gotta go buds but it's a trick 0:23 there's no me in the mist Rodina show me 0:25 the science you just show me this it 0:27 goes 0:27 King Henry died sorry this a little bit 0:34 of noise and room 0:34 King Henry died unexpectedly drinking 0:42 chocolate milk sorry about that 0:45 King Henry died unexpectedly drinking 0:47 chocolate milk 0:48 this stands for kilometers hecta meters 0:51 decameters your unit which could be also 0:54 M G or L decimetres centimeters or 0:58 millimeters so we're converting from 1:01 millimeters I'm sorry 1:02 we're converting from meters to 1:04 centimeters trying to count how many 1:06 spaces I'm gonna move over I go I'm 1:09 going one two spaces from my m to my C 1:15 in this case I move over to two spaces 1:17 to the right as well going one two 1:20 spaces to the right so my final answer 1:24 will be </a:t>
            </a:r>
            <a:r>
              <a:rPr lang="en" sz="1000">
                <a:solidFill>
                  <a:srgbClr val="000000"/>
                </a:solidFill>
                <a:highlight>
                  <a:srgbClr val="FFFF00"/>
                </a:highlight>
                <a:latin typeface="Times New Roman"/>
                <a:ea typeface="Times New Roman"/>
                <a:cs typeface="Times New Roman"/>
                <a:sym typeface="Times New Roman"/>
              </a:rPr>
              <a:t>688 centimeters </a:t>
            </a:r>
            <a:r>
              <a:rPr lang="en" sz="1000">
                <a:solidFill>
                  <a:srgbClr val="000000"/>
                </a:solidFill>
                <a:highlight>
                  <a:schemeClr val="dk1"/>
                </a:highlight>
                <a:latin typeface="Times New Roman"/>
                <a:ea typeface="Times New Roman"/>
                <a:cs typeface="Times New Roman"/>
                <a:sym typeface="Times New Roman"/>
              </a:rPr>
              <a:t>find next time 1:29 do it in black pen for next one I'm 1:31 </a:t>
            </a:r>
            <a:r>
              <a:rPr lang="en" sz="1000">
                <a:solidFill>
                  <a:srgbClr val="000000"/>
                </a:solidFill>
                <a:highlight>
                  <a:srgbClr val="00FF00"/>
                </a:highlight>
                <a:latin typeface="Times New Roman"/>
                <a:ea typeface="Times New Roman"/>
                <a:cs typeface="Times New Roman"/>
                <a:sym typeface="Times New Roman"/>
              </a:rPr>
              <a:t>going let's do number three me there's 1:34 two millimeters I'm going from my unit 1:36 my m2 my millimeter going one two three 1:40 spaces to the right so I'm going to go 1:42 one two three spaces to the right now I 1:45 ran out of space so I have to add a 1:47 placeholder zero 5530 millimeters now </a:t>
            </a:r>
            <a:endParaRPr>
              <a:highlight>
                <a:srgbClr val="00FF00"/>
              </a:highlight>
            </a:endParaRPr>
          </a:p>
        </p:txBody>
      </p:sp>
      <p:cxnSp>
        <p:nvCxnSpPr>
          <p:cNvPr id="132" name="Google Shape;132;p22"/>
          <p:cNvCxnSpPr/>
          <p:nvPr/>
        </p:nvCxnSpPr>
        <p:spPr>
          <a:xfrm>
            <a:off x="5105000" y="3981825"/>
            <a:ext cx="1004400" cy="342000"/>
          </a:xfrm>
          <a:prstGeom prst="straightConnector1">
            <a:avLst/>
          </a:prstGeom>
          <a:noFill/>
          <a:ln cap="flat" cmpd="sng" w="38100">
            <a:solidFill>
              <a:schemeClr val="dk2"/>
            </a:solidFill>
            <a:prstDash val="solid"/>
            <a:round/>
            <a:headEnd len="med" w="med" type="none"/>
            <a:tailEnd len="med" w="med" type="triangle"/>
          </a:ln>
        </p:spPr>
      </p:cxnSp>
      <p:sp>
        <p:nvSpPr>
          <p:cNvPr id="133" name="Google Shape;133;p22"/>
          <p:cNvSpPr txBox="1"/>
          <p:nvPr/>
        </p:nvSpPr>
        <p:spPr>
          <a:xfrm>
            <a:off x="6109400" y="3981825"/>
            <a:ext cx="1975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Calibri"/>
                <a:ea typeface="Calibri"/>
                <a:cs typeface="Calibri"/>
                <a:sym typeface="Calibri"/>
              </a:rPr>
              <a:t>Question not detected</a:t>
            </a:r>
            <a:endParaRPr/>
          </a:p>
        </p:txBody>
      </p:sp>
      <p:sp>
        <p:nvSpPr>
          <p:cNvPr id="134" name="Google Shape;134;p22"/>
          <p:cNvSpPr txBox="1"/>
          <p:nvPr/>
        </p:nvSpPr>
        <p:spPr>
          <a:xfrm>
            <a:off x="5918475" y="1167450"/>
            <a:ext cx="197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Calibri"/>
                <a:ea typeface="Calibri"/>
                <a:cs typeface="Calibri"/>
                <a:sym typeface="Calibri"/>
              </a:rPr>
              <a:t>Question detected</a:t>
            </a:r>
            <a:endParaRPr/>
          </a:p>
        </p:txBody>
      </p:sp>
      <p:sp>
        <p:nvSpPr>
          <p:cNvPr id="135" name="Google Shape;135;p22"/>
          <p:cNvSpPr txBox="1"/>
          <p:nvPr/>
        </p:nvSpPr>
        <p:spPr>
          <a:xfrm>
            <a:off x="5807750" y="2871600"/>
            <a:ext cx="197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Calibri"/>
                <a:ea typeface="Calibri"/>
                <a:cs typeface="Calibri"/>
                <a:sym typeface="Calibri"/>
              </a:rPr>
              <a:t>Solution detected</a:t>
            </a:r>
            <a:endParaRPr/>
          </a:p>
        </p:txBody>
      </p:sp>
      <p:cxnSp>
        <p:nvCxnSpPr>
          <p:cNvPr id="136" name="Google Shape;136;p22"/>
          <p:cNvCxnSpPr>
            <a:endCxn id="134" idx="1"/>
          </p:cNvCxnSpPr>
          <p:nvPr/>
        </p:nvCxnSpPr>
        <p:spPr>
          <a:xfrm flipH="1" rot="10800000">
            <a:off x="5104875" y="1390650"/>
            <a:ext cx="813600" cy="223200"/>
          </a:xfrm>
          <a:prstGeom prst="straightConnector1">
            <a:avLst/>
          </a:prstGeom>
          <a:noFill/>
          <a:ln cap="flat" cmpd="sng" w="38100">
            <a:solidFill>
              <a:schemeClr val="dk2"/>
            </a:solidFill>
            <a:prstDash val="solid"/>
            <a:round/>
            <a:headEnd len="med" w="med" type="none"/>
            <a:tailEnd len="med" w="med" type="triangle"/>
          </a:ln>
        </p:spPr>
      </p:cxnSp>
      <p:cxnSp>
        <p:nvCxnSpPr>
          <p:cNvPr id="137" name="Google Shape;137;p22"/>
          <p:cNvCxnSpPr>
            <a:endCxn id="135" idx="1"/>
          </p:cNvCxnSpPr>
          <p:nvPr/>
        </p:nvCxnSpPr>
        <p:spPr>
          <a:xfrm flipH="1" rot="10800000">
            <a:off x="4626950" y="3094800"/>
            <a:ext cx="1180800" cy="386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100000" y="1123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Entertainment or Pause for Reflection? </a:t>
            </a:r>
            <a:endParaRPr/>
          </a:p>
        </p:txBody>
      </p:sp>
      <p:sp>
        <p:nvSpPr>
          <p:cNvPr id="143" name="Google Shape;14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44" name="Google Shape;144;p23" title="Screen Recording 2023-07-28 at 12.10.48 AM.mov">
            <a:hlinkClick r:id="rId3"/>
          </p:cNvPr>
          <p:cNvPicPr preferRelativeResize="0"/>
          <p:nvPr/>
        </p:nvPicPr>
        <p:blipFill>
          <a:blip r:embed="rId4">
            <a:alphaModFix/>
          </a:blip>
          <a:stretch>
            <a:fillRect/>
          </a:stretch>
        </p:blipFill>
        <p:spPr>
          <a:xfrm>
            <a:off x="5113200" y="1546400"/>
            <a:ext cx="4029950" cy="3022463"/>
          </a:xfrm>
          <a:prstGeom prst="rect">
            <a:avLst/>
          </a:prstGeom>
          <a:noFill/>
          <a:ln>
            <a:noFill/>
          </a:ln>
        </p:spPr>
      </p:pic>
      <p:pic>
        <p:nvPicPr>
          <p:cNvPr id="145" name="Google Shape;145;p23"/>
          <p:cNvPicPr preferRelativeResize="0"/>
          <p:nvPr/>
        </p:nvPicPr>
        <p:blipFill>
          <a:blip r:embed="rId5">
            <a:alphaModFix/>
          </a:blip>
          <a:stretch>
            <a:fillRect/>
          </a:stretch>
        </p:blipFill>
        <p:spPr>
          <a:xfrm>
            <a:off x="100000" y="1066975"/>
            <a:ext cx="3126323" cy="1773975"/>
          </a:xfrm>
          <a:prstGeom prst="rect">
            <a:avLst/>
          </a:prstGeom>
          <a:noFill/>
          <a:ln>
            <a:noFill/>
          </a:ln>
        </p:spPr>
      </p:pic>
      <p:pic>
        <p:nvPicPr>
          <p:cNvPr id="146" name="Google Shape;146;p23"/>
          <p:cNvPicPr preferRelativeResize="0"/>
          <p:nvPr/>
        </p:nvPicPr>
        <p:blipFill>
          <a:blip r:embed="rId6">
            <a:alphaModFix/>
          </a:blip>
          <a:stretch>
            <a:fillRect/>
          </a:stretch>
        </p:blipFill>
        <p:spPr>
          <a:xfrm>
            <a:off x="100000" y="2918650"/>
            <a:ext cx="3026499" cy="1882701"/>
          </a:xfrm>
          <a:prstGeom prst="rect">
            <a:avLst/>
          </a:prstGeom>
          <a:noFill/>
          <a:ln>
            <a:noFill/>
          </a:ln>
        </p:spPr>
      </p:pic>
      <p:sp>
        <p:nvSpPr>
          <p:cNvPr id="147" name="Google Shape;147;p23"/>
          <p:cNvSpPr/>
          <p:nvPr/>
        </p:nvSpPr>
        <p:spPr>
          <a:xfrm>
            <a:off x="2116450" y="1280424"/>
            <a:ext cx="3126276" cy="20045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Presenter Paused for viewers reflection and video has entertaining off topic contents</a:t>
            </a:r>
            <a:endParaRPr b="1" sz="1600"/>
          </a:p>
        </p:txBody>
      </p:sp>
      <p:sp>
        <p:nvSpPr>
          <p:cNvPr id="148" name="Google Shape;148;p23"/>
          <p:cNvSpPr/>
          <p:nvPr/>
        </p:nvSpPr>
        <p:spPr>
          <a:xfrm>
            <a:off x="6016875" y="125473"/>
            <a:ext cx="3126276" cy="177400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Presenter Paused for viewers reflection and NO entertaining off topic contents present</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Research questions </a:t>
            </a:r>
            <a:endParaRPr sz="2820"/>
          </a:p>
        </p:txBody>
      </p:sp>
      <p:sp>
        <p:nvSpPr>
          <p:cNvPr id="64" name="Google Shape;64;p14"/>
          <p:cNvSpPr txBox="1"/>
          <p:nvPr>
            <p:ph idx="1" type="body"/>
          </p:nvPr>
        </p:nvSpPr>
        <p:spPr>
          <a:xfrm>
            <a:off x="311700" y="1526175"/>
            <a:ext cx="8520600" cy="1305300"/>
          </a:xfrm>
          <a:prstGeom prst="rect">
            <a:avLst/>
          </a:prstGeom>
        </p:spPr>
        <p:txBody>
          <a:bodyPr anchorCtr="0" anchor="t" bIns="91425" lIns="91425" spcFirstLastPara="1" rIns="91425" wrap="square" tIns="91425">
            <a:normAutofit lnSpcReduction="20000"/>
          </a:bodyPr>
          <a:lstStyle/>
          <a:p>
            <a:pPr indent="-381000" lvl="0" marL="457200" rtl="0" algn="l">
              <a:spcBef>
                <a:spcPts val="0"/>
              </a:spcBef>
              <a:spcAft>
                <a:spcPts val="0"/>
              </a:spcAft>
              <a:buSzPts val="2400"/>
              <a:buChar char="●"/>
            </a:pPr>
            <a:r>
              <a:rPr lang="en" sz="2400"/>
              <a:t>How do Large Language Models assist in extracting informative video features to enhance the understanding of content that optimizes learning outcomes?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84725" y="68425"/>
            <a:ext cx="41784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Schema iterations</a:t>
            </a:r>
            <a:endParaRPr/>
          </a:p>
        </p:txBody>
      </p:sp>
      <p:cxnSp>
        <p:nvCxnSpPr>
          <p:cNvPr id="70" name="Google Shape;70;p15"/>
          <p:cNvCxnSpPr/>
          <p:nvPr/>
        </p:nvCxnSpPr>
        <p:spPr>
          <a:xfrm>
            <a:off x="5494400" y="1365775"/>
            <a:ext cx="401700" cy="227700"/>
          </a:xfrm>
          <a:prstGeom prst="straightConnector1">
            <a:avLst/>
          </a:prstGeom>
          <a:noFill/>
          <a:ln cap="flat" cmpd="sng" w="38100">
            <a:solidFill>
              <a:schemeClr val="dk2"/>
            </a:solidFill>
            <a:prstDash val="solid"/>
            <a:round/>
            <a:headEnd len="med" w="med" type="none"/>
            <a:tailEnd len="med" w="med" type="triangle"/>
          </a:ln>
        </p:spPr>
      </p:cxnSp>
      <p:cxnSp>
        <p:nvCxnSpPr>
          <p:cNvPr id="71" name="Google Shape;71;p15"/>
          <p:cNvCxnSpPr/>
          <p:nvPr/>
        </p:nvCxnSpPr>
        <p:spPr>
          <a:xfrm flipH="1">
            <a:off x="4572000" y="1361425"/>
            <a:ext cx="469800" cy="236400"/>
          </a:xfrm>
          <a:prstGeom prst="straightConnector1">
            <a:avLst/>
          </a:prstGeom>
          <a:noFill/>
          <a:ln cap="flat" cmpd="sng" w="38100">
            <a:solidFill>
              <a:schemeClr val="dk2"/>
            </a:solidFill>
            <a:prstDash val="solid"/>
            <a:round/>
            <a:headEnd len="med" w="med" type="none"/>
            <a:tailEnd len="med" w="med" type="triangle"/>
          </a:ln>
        </p:spPr>
      </p:cxnSp>
      <p:sp>
        <p:nvSpPr>
          <p:cNvPr id="72" name="Google Shape;72;p15"/>
          <p:cNvSpPr txBox="1"/>
          <p:nvPr/>
        </p:nvSpPr>
        <p:spPr>
          <a:xfrm>
            <a:off x="3552650" y="68425"/>
            <a:ext cx="3723300" cy="1293000"/>
          </a:xfrm>
          <a:prstGeom prst="rect">
            <a:avLst/>
          </a:prstGeom>
          <a:solidFill>
            <a:schemeClr val="dk1"/>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schema={‘properties’:{</a:t>
            </a:r>
            <a:endParaRPr b="1" sz="1200">
              <a:solidFill>
                <a:srgbClr val="FF00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"topic":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"questions_asked":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"skills_covered":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"start_time_of_skill":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"end_time_of_skill":</a:t>
            </a:r>
            <a:r>
              <a:rPr b="1" lang="en" sz="1200">
                <a:solidFill>
                  <a:srgbClr val="00FFFF"/>
                </a:solidFill>
                <a:highlight>
                  <a:schemeClr val="dk1"/>
                </a:highlight>
                <a:latin typeface="Nunito"/>
                <a:ea typeface="Nunito"/>
                <a:cs typeface="Nunito"/>
                <a:sym typeface="Nunito"/>
              </a:rPr>
              <a:t> {"type": "string"}</a:t>
            </a:r>
            <a:r>
              <a:rPr b="1" lang="en" sz="1200">
                <a:solidFill>
                  <a:srgbClr val="FF00FF"/>
                </a:solidFill>
                <a:highlight>
                  <a:schemeClr val="dk1"/>
                </a:highlight>
                <a:latin typeface="Nunito"/>
                <a:ea typeface="Nunito"/>
                <a:cs typeface="Nunito"/>
                <a:sym typeface="Nunito"/>
              </a:rPr>
              <a:t>}</a:t>
            </a:r>
            <a:endParaRPr b="1" sz="1200">
              <a:solidFill>
                <a:srgbClr val="00FFFF"/>
              </a:solidFill>
              <a:highlight>
                <a:schemeClr val="dk1"/>
              </a:highlight>
              <a:latin typeface="Nunito"/>
              <a:ea typeface="Nunito"/>
              <a:cs typeface="Nunito"/>
              <a:sym typeface="Nunito"/>
            </a:endParaRPr>
          </a:p>
        </p:txBody>
      </p:sp>
      <p:sp>
        <p:nvSpPr>
          <p:cNvPr id="73" name="Google Shape;73;p15"/>
          <p:cNvSpPr txBox="1"/>
          <p:nvPr/>
        </p:nvSpPr>
        <p:spPr>
          <a:xfrm>
            <a:off x="527700" y="1608775"/>
            <a:ext cx="4044300" cy="1293000"/>
          </a:xfrm>
          <a:prstGeom prst="rect">
            <a:avLst/>
          </a:prstGeom>
          <a:solidFill>
            <a:schemeClr val="dk1"/>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v</a:t>
            </a:r>
            <a:r>
              <a:rPr b="1" lang="en" sz="1200">
                <a:solidFill>
                  <a:srgbClr val="FF00FF"/>
                </a:solidFill>
                <a:highlight>
                  <a:schemeClr val="dk1"/>
                </a:highlight>
                <a:latin typeface="Nunito"/>
                <a:ea typeface="Nunito"/>
                <a:cs typeface="Nunito"/>
                <a:sym typeface="Nunito"/>
              </a:rPr>
              <a:t>ideo_</a:t>
            </a:r>
            <a:r>
              <a:rPr b="1" lang="en" sz="1200">
                <a:solidFill>
                  <a:srgbClr val="FF00FF"/>
                </a:solidFill>
                <a:highlight>
                  <a:schemeClr val="dk1"/>
                </a:highlight>
                <a:latin typeface="Nunito"/>
                <a:ea typeface="Nunito"/>
                <a:cs typeface="Nunito"/>
                <a:sym typeface="Nunito"/>
              </a:rPr>
              <a:t>schema={‘properties’:{</a:t>
            </a:r>
            <a:endParaRPr b="1" sz="1200">
              <a:solidFill>
                <a:srgbClr val="FF00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"video_topic":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"skills_covered":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"style_of_teaching":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"pauses_for_reflection": </a:t>
            </a:r>
            <a:r>
              <a:rPr b="1" lang="en" sz="1200">
                <a:solidFill>
                  <a:srgbClr val="00FFFF"/>
                </a:solidFill>
                <a:highlight>
                  <a:schemeClr val="dk1"/>
                </a:highlight>
                <a:latin typeface="Nunito"/>
                <a:ea typeface="Nunito"/>
                <a:cs typeface="Nunito"/>
                <a:sym typeface="Nunito"/>
              </a:rPr>
              <a:t>{"type": "boolean"}</a:t>
            </a:r>
            <a:r>
              <a:rPr b="1" lang="en" sz="1200">
                <a:solidFill>
                  <a:srgbClr val="FF00FF"/>
                </a:solidFill>
                <a:highlight>
                  <a:schemeClr val="dk1"/>
                </a:highlight>
                <a:latin typeface="Nunito"/>
                <a:ea typeface="Nunito"/>
                <a:cs typeface="Nunito"/>
                <a:sym typeface="Nunito"/>
              </a:rPr>
              <a:t>}</a:t>
            </a:r>
            <a:endParaRPr b="1" sz="1200">
              <a:solidFill>
                <a:srgbClr val="FF00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 </a:t>
            </a:r>
            <a:endParaRPr b="1" sz="1200">
              <a:solidFill>
                <a:srgbClr val="00FFFF"/>
              </a:solidFill>
              <a:highlight>
                <a:schemeClr val="dk1"/>
              </a:highlight>
              <a:latin typeface="Nunito"/>
              <a:ea typeface="Nunito"/>
              <a:cs typeface="Nunito"/>
              <a:sym typeface="Nunito"/>
            </a:endParaRPr>
          </a:p>
        </p:txBody>
      </p:sp>
      <p:sp>
        <p:nvSpPr>
          <p:cNvPr id="74" name="Google Shape;74;p15"/>
          <p:cNvSpPr txBox="1"/>
          <p:nvPr/>
        </p:nvSpPr>
        <p:spPr>
          <a:xfrm>
            <a:off x="4835650" y="1593475"/>
            <a:ext cx="4178400" cy="1293000"/>
          </a:xfrm>
          <a:prstGeom prst="rect">
            <a:avLst/>
          </a:prstGeom>
          <a:solidFill>
            <a:schemeClr val="dk1"/>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question</a:t>
            </a:r>
            <a:r>
              <a:rPr b="1" lang="en" sz="1200">
                <a:solidFill>
                  <a:srgbClr val="FF00FF"/>
                </a:solidFill>
                <a:highlight>
                  <a:schemeClr val="dk1"/>
                </a:highlight>
                <a:latin typeface="Nunito"/>
                <a:ea typeface="Nunito"/>
                <a:cs typeface="Nunito"/>
                <a:sym typeface="Nunito"/>
              </a:rPr>
              <a:t>_schema={‘properties’:{</a:t>
            </a:r>
            <a:endParaRPr b="1" sz="1200">
              <a:solidFill>
                <a:srgbClr val="FF00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"question_topic":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"question_with_context":</a:t>
            </a:r>
            <a:r>
              <a:rPr b="1" lang="en" sz="1200">
                <a:solidFill>
                  <a:srgbClr val="00FFFF"/>
                </a:solidFill>
                <a:highlight>
                  <a:schemeClr val="dk1"/>
                </a:highlight>
                <a:latin typeface="Nunito"/>
                <a:ea typeface="Nunito"/>
                <a:cs typeface="Nunito"/>
                <a:sym typeface="Nunito"/>
              </a:rPr>
              <a:t> {"type":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"skill_covered_in_question":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"start_time_of_question":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"end_time_of_question": </a:t>
            </a:r>
            <a:r>
              <a:rPr b="1" lang="en" sz="1200">
                <a:solidFill>
                  <a:srgbClr val="00FFFF"/>
                </a:solidFill>
                <a:highlight>
                  <a:schemeClr val="dk1"/>
                </a:highlight>
                <a:latin typeface="Nunito"/>
                <a:ea typeface="Nunito"/>
                <a:cs typeface="Nunito"/>
                <a:sym typeface="Nunito"/>
              </a:rPr>
              <a:t>{"type": "string"}</a:t>
            </a:r>
            <a:r>
              <a:rPr b="1" lang="en" sz="1200">
                <a:solidFill>
                  <a:srgbClr val="FF00FF"/>
                </a:solidFill>
                <a:highlight>
                  <a:schemeClr val="dk1"/>
                </a:highlight>
                <a:latin typeface="Nunito"/>
                <a:ea typeface="Nunito"/>
                <a:cs typeface="Nunito"/>
                <a:sym typeface="Nunito"/>
              </a:rPr>
              <a:t>}</a:t>
            </a:r>
            <a:endParaRPr b="1" sz="1200">
              <a:solidFill>
                <a:srgbClr val="00FFFF"/>
              </a:solidFill>
              <a:highlight>
                <a:schemeClr val="dk1"/>
              </a:highlight>
              <a:latin typeface="Nunito"/>
              <a:ea typeface="Nunito"/>
              <a:cs typeface="Nunito"/>
              <a:sym typeface="Nunito"/>
            </a:endParaRPr>
          </a:p>
        </p:txBody>
      </p:sp>
      <p:sp>
        <p:nvSpPr>
          <p:cNvPr id="75" name="Google Shape;75;p15"/>
          <p:cNvSpPr/>
          <p:nvPr/>
        </p:nvSpPr>
        <p:spPr>
          <a:xfrm>
            <a:off x="5302750" y="2085375"/>
            <a:ext cx="3244200" cy="1692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nvSpPr>
        <p:spPr>
          <a:xfrm>
            <a:off x="84725" y="3149125"/>
            <a:ext cx="4860600" cy="1847100"/>
          </a:xfrm>
          <a:prstGeom prst="rect">
            <a:avLst/>
          </a:prstGeom>
          <a:solidFill>
            <a:schemeClr val="dk1"/>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video_schema={‘properties’:{</a:t>
            </a:r>
            <a:endParaRPr b="1" sz="1200">
              <a:solidFill>
                <a:srgbClr val="FF00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"video_topic":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"skills_covered":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"style_of_teaching":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"pauses_for_reflection": </a:t>
            </a:r>
            <a:r>
              <a:rPr b="1" lang="en" sz="1200">
                <a:solidFill>
                  <a:srgbClr val="00FFFF"/>
                </a:solidFill>
                <a:highlight>
                  <a:schemeClr val="dk1"/>
                </a:highlight>
                <a:latin typeface="Nunito"/>
                <a:ea typeface="Nunito"/>
                <a:cs typeface="Nunito"/>
                <a:sym typeface="Nunito"/>
              </a:rPr>
              <a:t>{"type": "boolean"},</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"unanswered_question_for_viewers_reflection": </a:t>
            </a:r>
            <a:r>
              <a:rPr b="1" lang="en" sz="1200">
                <a:solidFill>
                  <a:srgbClr val="00FFFF"/>
                </a:solidFill>
                <a:highlight>
                  <a:schemeClr val="dk1"/>
                </a:highlight>
                <a:latin typeface="Nunito"/>
                <a:ea typeface="Nunito"/>
                <a:cs typeface="Nunito"/>
                <a:sym typeface="Nunito"/>
              </a:rPr>
              <a:t>{"type": "boolean"},</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"entertaining content irrelevant to video topic": </a:t>
            </a:r>
            <a:r>
              <a:rPr b="1" lang="en" sz="1200">
                <a:solidFill>
                  <a:srgbClr val="00FFFF"/>
                </a:solidFill>
                <a:highlight>
                  <a:schemeClr val="dk1"/>
                </a:highlight>
                <a:latin typeface="Nunito"/>
                <a:ea typeface="Nunito"/>
                <a:cs typeface="Nunito"/>
                <a:sym typeface="Nunito"/>
              </a:rPr>
              <a:t>{"type": "boolean"}</a:t>
            </a:r>
            <a:r>
              <a:rPr b="1" lang="en" sz="1200">
                <a:solidFill>
                  <a:srgbClr val="FF00FF"/>
                </a:solidFill>
                <a:highlight>
                  <a:schemeClr val="dk1"/>
                </a:highlight>
                <a:latin typeface="Nunito"/>
                <a:ea typeface="Nunito"/>
                <a:cs typeface="Nunito"/>
                <a:sym typeface="Nunito"/>
              </a:rPr>
              <a:t>}</a:t>
            </a:r>
            <a:endParaRPr b="1" sz="1200">
              <a:solidFill>
                <a:srgbClr val="00FFFF"/>
              </a:solidFill>
              <a:highlight>
                <a:schemeClr val="dk1"/>
              </a:highlight>
              <a:latin typeface="Nunito"/>
              <a:ea typeface="Nunito"/>
              <a:cs typeface="Nunito"/>
              <a:sym typeface="Nunito"/>
            </a:endParaRPr>
          </a:p>
        </p:txBody>
      </p:sp>
      <p:sp>
        <p:nvSpPr>
          <p:cNvPr id="77" name="Google Shape;77;p15"/>
          <p:cNvSpPr/>
          <p:nvPr/>
        </p:nvSpPr>
        <p:spPr>
          <a:xfrm>
            <a:off x="150025" y="4166600"/>
            <a:ext cx="4685700" cy="7680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nvSpPr>
        <p:spPr>
          <a:xfrm>
            <a:off x="5041800" y="3149125"/>
            <a:ext cx="4044300" cy="1662300"/>
          </a:xfrm>
          <a:prstGeom prst="rect">
            <a:avLst/>
          </a:prstGeom>
          <a:solidFill>
            <a:schemeClr val="dk1"/>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question_schema={‘properties’:{</a:t>
            </a:r>
            <a:endParaRPr b="1" sz="1200">
              <a:solidFill>
                <a:srgbClr val="FF00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"question_topic":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"question_with_context":</a:t>
            </a:r>
            <a:r>
              <a:rPr b="1" lang="en" sz="1200">
                <a:solidFill>
                  <a:srgbClr val="00FFFF"/>
                </a:solidFill>
                <a:highlight>
                  <a:schemeClr val="dk1"/>
                </a:highlight>
                <a:latin typeface="Nunito"/>
                <a:ea typeface="Nunito"/>
                <a:cs typeface="Nunito"/>
                <a:sym typeface="Nunito"/>
              </a:rPr>
              <a:t> {"type":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"solution to complete question":</a:t>
            </a:r>
            <a:r>
              <a:rPr b="1" lang="en" sz="1200">
                <a:solidFill>
                  <a:srgbClr val="00FFFF"/>
                </a:solidFill>
                <a:highlight>
                  <a:schemeClr val="dk1"/>
                </a:highlight>
                <a:latin typeface="Nunito"/>
                <a:ea typeface="Nunito"/>
                <a:cs typeface="Nunito"/>
                <a:sym typeface="Nunito"/>
              </a:rPr>
              <a:t> {"type":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"skill_covered_in_question":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"start_time_of_question": </a:t>
            </a:r>
            <a:r>
              <a:rPr b="1" lang="en" sz="1200">
                <a:solidFill>
                  <a:srgbClr val="00FFFF"/>
                </a:solidFill>
                <a:highlight>
                  <a:schemeClr val="dk1"/>
                </a:highlight>
                <a:latin typeface="Nunito"/>
                <a:ea typeface="Nunito"/>
                <a:cs typeface="Nunito"/>
                <a:sym typeface="Nunito"/>
              </a:rPr>
              <a:t>{"type": "string"},</a:t>
            </a:r>
            <a:endParaRPr b="1" sz="1200">
              <a:solidFill>
                <a:srgbClr val="00FFFF"/>
              </a:solidFill>
              <a:highlight>
                <a:schemeClr val="dk1"/>
              </a:highlight>
              <a:latin typeface="Nunito"/>
              <a:ea typeface="Nunito"/>
              <a:cs typeface="Nunito"/>
              <a:sym typeface="Nunito"/>
            </a:endParaRPr>
          </a:p>
          <a:p>
            <a:pPr indent="457200" lvl="0" marL="0" rtl="0" algn="l">
              <a:spcBef>
                <a:spcPts val="0"/>
              </a:spcBef>
              <a:spcAft>
                <a:spcPts val="0"/>
              </a:spcAft>
              <a:buNone/>
            </a:pPr>
            <a:r>
              <a:rPr b="1" lang="en" sz="1200">
                <a:solidFill>
                  <a:srgbClr val="FF00FF"/>
                </a:solidFill>
                <a:highlight>
                  <a:schemeClr val="dk1"/>
                </a:highlight>
                <a:latin typeface="Nunito"/>
                <a:ea typeface="Nunito"/>
                <a:cs typeface="Nunito"/>
                <a:sym typeface="Nunito"/>
              </a:rPr>
              <a:t>"end_time_of_question": </a:t>
            </a:r>
            <a:r>
              <a:rPr b="1" lang="en" sz="1200">
                <a:solidFill>
                  <a:srgbClr val="00FFFF"/>
                </a:solidFill>
                <a:highlight>
                  <a:schemeClr val="dk1"/>
                </a:highlight>
                <a:latin typeface="Nunito"/>
                <a:ea typeface="Nunito"/>
                <a:cs typeface="Nunito"/>
                <a:sym typeface="Nunito"/>
              </a:rPr>
              <a:t>{"type": "string"}</a:t>
            </a:r>
            <a:r>
              <a:rPr b="1" lang="en" sz="1200">
                <a:solidFill>
                  <a:srgbClr val="FF00FF"/>
                </a:solidFill>
                <a:highlight>
                  <a:schemeClr val="dk1"/>
                </a:highlight>
                <a:latin typeface="Nunito"/>
                <a:ea typeface="Nunito"/>
                <a:cs typeface="Nunito"/>
                <a:sym typeface="Nunito"/>
              </a:rPr>
              <a:t>}</a:t>
            </a:r>
            <a:endParaRPr b="1" sz="1200">
              <a:solidFill>
                <a:srgbClr val="00FFFF"/>
              </a:solidFill>
              <a:highlight>
                <a:schemeClr val="dk1"/>
              </a:highlight>
              <a:latin typeface="Nunito"/>
              <a:ea typeface="Nunito"/>
              <a:cs typeface="Nunito"/>
              <a:sym typeface="Nunito"/>
            </a:endParaRPr>
          </a:p>
        </p:txBody>
      </p:sp>
      <p:sp>
        <p:nvSpPr>
          <p:cNvPr id="79" name="Google Shape;79;p15"/>
          <p:cNvSpPr/>
          <p:nvPr/>
        </p:nvSpPr>
        <p:spPr>
          <a:xfrm>
            <a:off x="5102800" y="3799675"/>
            <a:ext cx="3644100" cy="3612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16000" y="233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10 videos from Youtube </a:t>
            </a:r>
            <a:endParaRPr/>
          </a:p>
        </p:txBody>
      </p:sp>
      <p:sp>
        <p:nvSpPr>
          <p:cNvPr id="85" name="Google Shape;85;p16"/>
          <p:cNvSpPr txBox="1"/>
          <p:nvPr>
            <p:ph idx="1" type="body"/>
          </p:nvPr>
        </p:nvSpPr>
        <p:spPr>
          <a:xfrm>
            <a:off x="311700" y="19963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00">
              <a:solidFill>
                <a:srgbClr val="000000"/>
              </a:solidFill>
            </a:endParaRPr>
          </a:p>
          <a:p>
            <a:pPr indent="0" lvl="0" marL="0" rtl="0" algn="l">
              <a:spcBef>
                <a:spcPts val="0"/>
              </a:spcBef>
              <a:spcAft>
                <a:spcPts val="1200"/>
              </a:spcAft>
              <a:buNone/>
            </a:pPr>
            <a:r>
              <a:t/>
            </a:r>
            <a:endParaRPr sz="1000">
              <a:solidFill>
                <a:srgbClr val="000000"/>
              </a:solidFill>
            </a:endParaRPr>
          </a:p>
        </p:txBody>
      </p:sp>
      <p:graphicFrame>
        <p:nvGraphicFramePr>
          <p:cNvPr id="86" name="Google Shape;86;p16"/>
          <p:cNvGraphicFramePr/>
          <p:nvPr/>
        </p:nvGraphicFramePr>
        <p:xfrm>
          <a:off x="1227875" y="1079340"/>
          <a:ext cx="3000000" cy="3000000"/>
        </p:xfrm>
        <a:graphic>
          <a:graphicData uri="http://schemas.openxmlformats.org/drawingml/2006/table">
            <a:tbl>
              <a:tblPr>
                <a:noFill/>
                <a:tableStyleId>{D7E126B7-8C1F-4586-A5F3-6BA33969C203}</a:tableStyleId>
              </a:tblPr>
              <a:tblGrid>
                <a:gridCol w="1508075"/>
                <a:gridCol w="2950750"/>
                <a:gridCol w="2229425"/>
              </a:tblGrid>
              <a:tr h="502875">
                <a:tc>
                  <a:txBody>
                    <a:bodyPr/>
                    <a:lstStyle/>
                    <a:p>
                      <a:pPr indent="0" lvl="0" marL="0" rtl="0" algn="l">
                        <a:spcBef>
                          <a:spcPts val="0"/>
                        </a:spcBef>
                        <a:spcAft>
                          <a:spcPts val="0"/>
                        </a:spcAft>
                        <a:buNone/>
                      </a:pPr>
                      <a:r>
                        <a:rPr b="1" lang="en" sz="2100"/>
                        <a:t>Topic</a:t>
                      </a:r>
                      <a:endParaRPr b="1" sz="2100"/>
                    </a:p>
                  </a:txBody>
                  <a:tcPr marT="91425" marB="91425" marR="91425" marL="91425"/>
                </a:tc>
                <a:tc>
                  <a:txBody>
                    <a:bodyPr/>
                    <a:lstStyle/>
                    <a:p>
                      <a:pPr indent="0" lvl="0" marL="0" rtl="0" algn="l">
                        <a:spcBef>
                          <a:spcPts val="0"/>
                        </a:spcBef>
                        <a:spcAft>
                          <a:spcPts val="0"/>
                        </a:spcAft>
                        <a:buNone/>
                      </a:pPr>
                      <a:r>
                        <a:rPr b="1" lang="en" sz="2100"/>
                        <a:t>Sub-topics</a:t>
                      </a:r>
                      <a:endParaRPr b="1" sz="2100"/>
                    </a:p>
                  </a:txBody>
                  <a:tcPr marT="91425" marB="91425" marR="91425" marL="91425"/>
                </a:tc>
                <a:tc>
                  <a:txBody>
                    <a:bodyPr/>
                    <a:lstStyle/>
                    <a:p>
                      <a:pPr indent="0" lvl="0" marL="0" rtl="0" algn="l">
                        <a:spcBef>
                          <a:spcPts val="0"/>
                        </a:spcBef>
                        <a:spcAft>
                          <a:spcPts val="0"/>
                        </a:spcAft>
                        <a:buNone/>
                      </a:pPr>
                      <a:r>
                        <a:rPr b="1" lang="en" sz="2100"/>
                        <a:t>Videos</a:t>
                      </a:r>
                      <a:endParaRPr b="1" sz="2100"/>
                    </a:p>
                  </a:txBody>
                  <a:tcPr marT="91425" marB="91425" marR="91425" marL="91425"/>
                </a:tc>
              </a:tr>
              <a:tr h="674600">
                <a:tc>
                  <a:txBody>
                    <a:bodyPr/>
                    <a:lstStyle/>
                    <a:p>
                      <a:pPr indent="0" lvl="0" marL="0" rtl="0" algn="l">
                        <a:spcBef>
                          <a:spcPts val="0"/>
                        </a:spcBef>
                        <a:spcAft>
                          <a:spcPts val="0"/>
                        </a:spcAft>
                        <a:buNone/>
                      </a:pPr>
                      <a:r>
                        <a:rPr lang="en" sz="2100"/>
                        <a:t>Math</a:t>
                      </a:r>
                      <a:endParaRPr sz="2100"/>
                    </a:p>
                  </a:txBody>
                  <a:tcPr marT="91425" marB="91425" marR="91425" marL="91425"/>
                </a:tc>
                <a:tc>
                  <a:txBody>
                    <a:bodyPr/>
                    <a:lstStyle/>
                    <a:p>
                      <a:pPr indent="0" lvl="0" marL="0" rtl="0" algn="l">
                        <a:spcBef>
                          <a:spcPts val="0"/>
                        </a:spcBef>
                        <a:spcAft>
                          <a:spcPts val="0"/>
                        </a:spcAft>
                        <a:buNone/>
                      </a:pPr>
                      <a:r>
                        <a:rPr lang="en" sz="2100"/>
                        <a:t>Geometry Area </a:t>
                      </a:r>
                      <a:endParaRPr sz="2100"/>
                    </a:p>
                  </a:txBody>
                  <a:tcPr marT="91425" marB="91425" marR="91425" marL="91425"/>
                </a:tc>
                <a:tc>
                  <a:txBody>
                    <a:bodyPr/>
                    <a:lstStyle/>
                    <a:p>
                      <a:pPr indent="0" lvl="0" marL="0" rtl="0" algn="l">
                        <a:spcBef>
                          <a:spcPts val="0"/>
                        </a:spcBef>
                        <a:spcAft>
                          <a:spcPts val="0"/>
                        </a:spcAft>
                        <a:buNone/>
                      </a:pPr>
                      <a:r>
                        <a:rPr lang="en" sz="2100"/>
                        <a:t>3</a:t>
                      </a:r>
                      <a:endParaRPr sz="2100"/>
                    </a:p>
                  </a:txBody>
                  <a:tcPr marT="91425" marB="91425" marR="91425" marL="91425"/>
                </a:tc>
              </a:tr>
              <a:tr h="674600">
                <a:tc>
                  <a:txBody>
                    <a:bodyPr/>
                    <a:lstStyle/>
                    <a:p>
                      <a:pPr indent="0" lvl="0" marL="0" rtl="0" algn="l">
                        <a:spcBef>
                          <a:spcPts val="0"/>
                        </a:spcBef>
                        <a:spcAft>
                          <a:spcPts val="0"/>
                        </a:spcAft>
                        <a:buNone/>
                      </a:pPr>
                      <a:r>
                        <a:rPr lang="en" sz="2100"/>
                        <a:t>Math</a:t>
                      </a:r>
                      <a:endParaRPr sz="2100"/>
                    </a:p>
                  </a:txBody>
                  <a:tcPr marT="91425" marB="91425" marR="91425" marL="91425"/>
                </a:tc>
                <a:tc>
                  <a:txBody>
                    <a:bodyPr/>
                    <a:lstStyle/>
                    <a:p>
                      <a:pPr indent="0" lvl="0" marL="0" rtl="0" algn="l">
                        <a:spcBef>
                          <a:spcPts val="0"/>
                        </a:spcBef>
                        <a:spcAft>
                          <a:spcPts val="0"/>
                        </a:spcAft>
                        <a:buNone/>
                      </a:pPr>
                      <a:r>
                        <a:rPr lang="en" sz="2100"/>
                        <a:t>Word Problems</a:t>
                      </a:r>
                      <a:endParaRPr sz="2100"/>
                    </a:p>
                  </a:txBody>
                  <a:tcPr marT="91425" marB="91425" marR="91425" marL="91425"/>
                </a:tc>
                <a:tc>
                  <a:txBody>
                    <a:bodyPr/>
                    <a:lstStyle/>
                    <a:p>
                      <a:pPr indent="0" lvl="0" marL="0" rtl="0" algn="l">
                        <a:spcBef>
                          <a:spcPts val="0"/>
                        </a:spcBef>
                        <a:spcAft>
                          <a:spcPts val="0"/>
                        </a:spcAft>
                        <a:buNone/>
                      </a:pPr>
                      <a:r>
                        <a:rPr lang="en" sz="2100"/>
                        <a:t>2</a:t>
                      </a:r>
                      <a:endParaRPr sz="2100"/>
                    </a:p>
                  </a:txBody>
                  <a:tcPr marT="91425" marB="91425" marR="91425" marL="91425"/>
                </a:tc>
              </a:tr>
              <a:tr h="944400">
                <a:tc>
                  <a:txBody>
                    <a:bodyPr/>
                    <a:lstStyle/>
                    <a:p>
                      <a:pPr indent="0" lvl="0" marL="0" rtl="0" algn="l">
                        <a:spcBef>
                          <a:spcPts val="0"/>
                        </a:spcBef>
                        <a:spcAft>
                          <a:spcPts val="0"/>
                        </a:spcAft>
                        <a:buNone/>
                      </a:pPr>
                      <a:r>
                        <a:rPr lang="en" sz="2100"/>
                        <a:t>Math</a:t>
                      </a:r>
                      <a:endParaRPr sz="2100"/>
                    </a:p>
                  </a:txBody>
                  <a:tcPr marT="91425" marB="91425" marR="91425" marL="91425"/>
                </a:tc>
                <a:tc>
                  <a:txBody>
                    <a:bodyPr/>
                    <a:lstStyle/>
                    <a:p>
                      <a:pPr indent="0" lvl="0" marL="0" rtl="0" algn="l">
                        <a:spcBef>
                          <a:spcPts val="0"/>
                        </a:spcBef>
                        <a:spcAft>
                          <a:spcPts val="0"/>
                        </a:spcAft>
                        <a:buNone/>
                      </a:pPr>
                      <a:r>
                        <a:rPr lang="en" sz="2100"/>
                        <a:t>Solving two-step equations</a:t>
                      </a:r>
                      <a:endParaRPr sz="2100"/>
                    </a:p>
                  </a:txBody>
                  <a:tcPr marT="91425" marB="91425" marR="91425" marL="91425"/>
                </a:tc>
                <a:tc>
                  <a:txBody>
                    <a:bodyPr/>
                    <a:lstStyle/>
                    <a:p>
                      <a:pPr indent="0" lvl="0" marL="0" rtl="0" algn="l">
                        <a:spcBef>
                          <a:spcPts val="0"/>
                        </a:spcBef>
                        <a:spcAft>
                          <a:spcPts val="0"/>
                        </a:spcAft>
                        <a:buNone/>
                      </a:pPr>
                      <a:r>
                        <a:rPr lang="en" sz="2100"/>
                        <a:t>3</a:t>
                      </a:r>
                      <a:endParaRPr sz="2100"/>
                    </a:p>
                  </a:txBody>
                  <a:tcPr marT="91425" marB="91425" marR="91425" marL="91425"/>
                </a:tc>
              </a:tr>
              <a:tr h="822925">
                <a:tc>
                  <a:txBody>
                    <a:bodyPr/>
                    <a:lstStyle/>
                    <a:p>
                      <a:pPr indent="0" lvl="0" marL="0" rtl="0" algn="l">
                        <a:spcBef>
                          <a:spcPts val="0"/>
                        </a:spcBef>
                        <a:spcAft>
                          <a:spcPts val="0"/>
                        </a:spcAft>
                        <a:buNone/>
                      </a:pPr>
                      <a:r>
                        <a:rPr lang="en" sz="2100"/>
                        <a:t>Chemistry </a:t>
                      </a:r>
                      <a:endParaRPr sz="2100"/>
                    </a:p>
                  </a:txBody>
                  <a:tcPr marT="91425" marB="91425" marR="91425" marL="91425"/>
                </a:tc>
                <a:tc>
                  <a:txBody>
                    <a:bodyPr/>
                    <a:lstStyle/>
                    <a:p>
                      <a:pPr indent="0" lvl="0" marL="0" rtl="0" algn="l">
                        <a:spcBef>
                          <a:spcPts val="0"/>
                        </a:spcBef>
                        <a:spcAft>
                          <a:spcPts val="0"/>
                        </a:spcAft>
                        <a:buNone/>
                      </a:pPr>
                      <a:r>
                        <a:rPr lang="en" sz="2100"/>
                        <a:t>Conversion of units</a:t>
                      </a:r>
                      <a:endParaRPr sz="2100"/>
                    </a:p>
                  </a:txBody>
                  <a:tcPr marT="91425" marB="91425" marR="91425" marL="91425"/>
                </a:tc>
                <a:tc>
                  <a:txBody>
                    <a:bodyPr/>
                    <a:lstStyle/>
                    <a:p>
                      <a:pPr indent="0" lvl="0" marL="0" rtl="0" algn="l">
                        <a:spcBef>
                          <a:spcPts val="0"/>
                        </a:spcBef>
                        <a:spcAft>
                          <a:spcPts val="0"/>
                        </a:spcAft>
                        <a:buNone/>
                      </a:pPr>
                      <a:r>
                        <a:rPr lang="en" sz="2100"/>
                        <a:t>2</a:t>
                      </a:r>
                      <a:endParaRPr sz="2100"/>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244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Reliability </a:t>
            </a:r>
            <a:endParaRPr sz="2820"/>
          </a:p>
        </p:txBody>
      </p:sp>
      <p:sp>
        <p:nvSpPr>
          <p:cNvPr id="92" name="Google Shape;92;p17"/>
          <p:cNvSpPr txBox="1"/>
          <p:nvPr>
            <p:ph idx="1" type="body"/>
          </p:nvPr>
        </p:nvSpPr>
        <p:spPr>
          <a:xfrm>
            <a:off x="311700" y="1153750"/>
            <a:ext cx="8718900" cy="3579900"/>
          </a:xfrm>
          <a:prstGeom prst="rect">
            <a:avLst/>
          </a:prstGeom>
        </p:spPr>
        <p:txBody>
          <a:bodyPr anchorCtr="0" anchor="t" bIns="91425" lIns="91425" spcFirstLastPara="1" rIns="91425" wrap="square" tIns="91425">
            <a:normAutofit fontScale="25000" lnSpcReduction="20000"/>
          </a:bodyPr>
          <a:lstStyle/>
          <a:p>
            <a:pPr indent="-359263" lvl="0" marL="457200" rtl="0" algn="l">
              <a:spcBef>
                <a:spcPts val="0"/>
              </a:spcBef>
              <a:spcAft>
                <a:spcPts val="0"/>
              </a:spcAft>
              <a:buSzPct val="100000"/>
              <a:buChar char="●"/>
            </a:pPr>
            <a:r>
              <a:rPr lang="en" sz="8230"/>
              <a:t>We </a:t>
            </a:r>
            <a:r>
              <a:rPr lang="en" sz="8230"/>
              <a:t>identified the hardest feature extraction would be the extraction of questions or problems that the presenter is solving in the video.</a:t>
            </a:r>
            <a:endParaRPr sz="8230"/>
          </a:p>
          <a:p>
            <a:pPr indent="0" lvl="0" marL="0" rtl="0" algn="l">
              <a:spcBef>
                <a:spcPts val="1200"/>
              </a:spcBef>
              <a:spcAft>
                <a:spcPts val="0"/>
              </a:spcAft>
              <a:buNone/>
            </a:pPr>
            <a:r>
              <a:t/>
            </a:r>
            <a:endParaRPr sz="8230"/>
          </a:p>
          <a:p>
            <a:pPr indent="-359263" lvl="0" marL="457200" rtl="0" algn="l">
              <a:spcBef>
                <a:spcPts val="1200"/>
              </a:spcBef>
              <a:spcAft>
                <a:spcPts val="0"/>
              </a:spcAft>
              <a:buSzPct val="100000"/>
              <a:buChar char="●"/>
            </a:pPr>
            <a:r>
              <a:rPr lang="en" sz="8230"/>
              <a:t>To measure how reliable LLM generated questions from the video were, we manually tagged the “question” “context” and “solutions” properties returned by LLMs as either correct or incorrect.</a:t>
            </a:r>
            <a:endParaRPr sz="8230"/>
          </a:p>
          <a:p>
            <a:pPr indent="0" lvl="0" marL="457200" rtl="0" algn="l">
              <a:spcBef>
                <a:spcPts val="1200"/>
              </a:spcBef>
              <a:spcAft>
                <a:spcPts val="0"/>
              </a:spcAft>
              <a:buNone/>
            </a:pPr>
            <a:r>
              <a:t/>
            </a:r>
            <a:endParaRPr sz="8230"/>
          </a:p>
          <a:p>
            <a:pPr indent="-359263" lvl="0" marL="457200" rtl="0" algn="l">
              <a:spcBef>
                <a:spcPts val="1200"/>
              </a:spcBef>
              <a:spcAft>
                <a:spcPts val="0"/>
              </a:spcAft>
              <a:buSzPct val="100000"/>
              <a:buChar char="●"/>
            </a:pPr>
            <a:r>
              <a:rPr lang="en" sz="8230"/>
              <a:t>Based on Cohen’s Kappa coefficient, the inter-coder reliability for this coding showed κ = 0.60.</a:t>
            </a:r>
            <a:endParaRPr sz="8230"/>
          </a:p>
          <a:p>
            <a:pPr indent="0" lvl="0" marL="0" rtl="0" algn="l">
              <a:spcBef>
                <a:spcPts val="1200"/>
              </a:spcBef>
              <a:spcAft>
                <a:spcPts val="0"/>
              </a:spcAft>
              <a:buNone/>
            </a:pPr>
            <a:r>
              <a:t/>
            </a:r>
            <a:endParaRPr sz="4350"/>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163425" y="56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 Findings </a:t>
            </a:r>
            <a:r>
              <a:rPr lang="en" sz="2820"/>
              <a:t>context of questions are hard</a:t>
            </a:r>
            <a:endParaRPr sz="2820"/>
          </a:p>
        </p:txBody>
      </p:sp>
      <p:sp>
        <p:nvSpPr>
          <p:cNvPr id="98" name="Google Shape;98;p18"/>
          <p:cNvSpPr txBox="1"/>
          <p:nvPr>
            <p:ph idx="1" type="body"/>
          </p:nvPr>
        </p:nvSpPr>
        <p:spPr>
          <a:xfrm>
            <a:off x="819150" y="1445175"/>
            <a:ext cx="7505700" cy="299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457200" rtl="0" algn="l">
              <a:spcBef>
                <a:spcPts val="1200"/>
              </a:spcBef>
              <a:spcAft>
                <a:spcPts val="1200"/>
              </a:spcAft>
              <a:buNone/>
            </a:pPr>
            <a:r>
              <a:t/>
            </a:r>
            <a:endParaRPr/>
          </a:p>
        </p:txBody>
      </p:sp>
      <p:pic>
        <p:nvPicPr>
          <p:cNvPr id="99" name="Google Shape;99;p18"/>
          <p:cNvPicPr preferRelativeResize="0"/>
          <p:nvPr/>
        </p:nvPicPr>
        <p:blipFill>
          <a:blip r:embed="rId3">
            <a:alphaModFix/>
          </a:blip>
          <a:stretch>
            <a:fillRect/>
          </a:stretch>
        </p:blipFill>
        <p:spPr>
          <a:xfrm>
            <a:off x="116526" y="629275"/>
            <a:ext cx="2779375" cy="2393875"/>
          </a:xfrm>
          <a:prstGeom prst="rect">
            <a:avLst/>
          </a:prstGeom>
          <a:noFill/>
          <a:ln>
            <a:noFill/>
          </a:ln>
        </p:spPr>
      </p:pic>
      <p:pic>
        <p:nvPicPr>
          <p:cNvPr id="100" name="Google Shape;100;p18"/>
          <p:cNvPicPr preferRelativeResize="0"/>
          <p:nvPr/>
        </p:nvPicPr>
        <p:blipFill rotWithShape="1">
          <a:blip r:embed="rId4">
            <a:alphaModFix/>
          </a:blip>
          <a:srcRect b="0" l="0" r="0" t="9189"/>
          <a:stretch/>
        </p:blipFill>
        <p:spPr>
          <a:xfrm>
            <a:off x="69650" y="3140381"/>
            <a:ext cx="2779375" cy="2003119"/>
          </a:xfrm>
          <a:prstGeom prst="rect">
            <a:avLst/>
          </a:prstGeom>
          <a:noFill/>
          <a:ln>
            <a:noFill/>
          </a:ln>
        </p:spPr>
      </p:pic>
      <p:sp>
        <p:nvSpPr>
          <p:cNvPr id="101" name="Google Shape;101;p18"/>
          <p:cNvSpPr txBox="1"/>
          <p:nvPr/>
        </p:nvSpPr>
        <p:spPr>
          <a:xfrm>
            <a:off x="3230775" y="667425"/>
            <a:ext cx="5518500" cy="2124000"/>
          </a:xfrm>
          <a:prstGeom prst="rect">
            <a:avLst/>
          </a:prstGeom>
          <a:solidFill>
            <a:schemeClr val="dk1"/>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highlight>
                  <a:schemeClr val="dk1"/>
                </a:highlight>
                <a:latin typeface="Nunito"/>
                <a:ea typeface="Nunito"/>
                <a:cs typeface="Nunito"/>
                <a:sym typeface="Nunito"/>
              </a:rPr>
              <a:t>‘</a:t>
            </a:r>
            <a:r>
              <a:rPr lang="en">
                <a:solidFill>
                  <a:srgbClr val="FF00FF"/>
                </a:solidFill>
                <a:highlight>
                  <a:schemeClr val="dk1"/>
                </a:highlight>
                <a:latin typeface="Nunito"/>
                <a:ea typeface="Nunito"/>
                <a:cs typeface="Nunito"/>
                <a:sym typeface="Nunito"/>
              </a:rPr>
              <a:t>question topic': </a:t>
            </a:r>
            <a:r>
              <a:rPr lang="en">
                <a:solidFill>
                  <a:srgbClr val="00FFFF"/>
                </a:solidFill>
                <a:highlight>
                  <a:schemeClr val="dk1"/>
                </a:highlight>
                <a:latin typeface="Nunito"/>
                <a:ea typeface="Nunito"/>
                <a:cs typeface="Nunito"/>
                <a:sym typeface="Nunito"/>
              </a:rPr>
              <a:t>'perimeter',</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rgbClr val="FF00FF"/>
                </a:solidFill>
                <a:highlight>
                  <a:schemeClr val="dk1"/>
                </a:highlight>
                <a:latin typeface="Nunito"/>
                <a:ea typeface="Nunito"/>
                <a:cs typeface="Nunito"/>
                <a:sym typeface="Nunito"/>
              </a:rPr>
              <a:t>'skill covered in question':</a:t>
            </a:r>
            <a:r>
              <a:rPr lang="en">
                <a:solidFill>
                  <a:srgbClr val="00FFFF"/>
                </a:solidFill>
                <a:highlight>
                  <a:schemeClr val="dk1"/>
                </a:highlight>
                <a:latin typeface="Nunito"/>
                <a:ea typeface="Nunito"/>
                <a:cs typeface="Nunito"/>
                <a:sym typeface="Nunito"/>
              </a:rPr>
              <a:t> 'finding the perimeter of a rectangle',</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rgbClr val="FF00FF"/>
                </a:solidFill>
                <a:highlight>
                  <a:schemeClr val="dk1"/>
                </a:highlight>
                <a:latin typeface="Nunito"/>
                <a:ea typeface="Nunito"/>
                <a:cs typeface="Nunito"/>
                <a:sym typeface="Nunito"/>
              </a:rPr>
              <a:t>'complete question':</a:t>
            </a:r>
            <a:r>
              <a:rPr lang="en">
                <a:solidFill>
                  <a:srgbClr val="00FFFF"/>
                </a:solidFill>
                <a:highlight>
                  <a:schemeClr val="dk1"/>
                </a:highlight>
                <a:latin typeface="Nunito"/>
                <a:ea typeface="Nunito"/>
                <a:cs typeface="Nunito"/>
                <a:sym typeface="Nunito"/>
              </a:rPr>
              <a:t> 'What is the perimeter of ABCD?',</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rgbClr val="FF00FF"/>
                </a:solidFill>
                <a:highlight>
                  <a:schemeClr val="dk1"/>
                </a:highlight>
                <a:latin typeface="Nunito"/>
                <a:ea typeface="Nunito"/>
                <a:cs typeface="Nunito"/>
                <a:sym typeface="Nunito"/>
              </a:rPr>
              <a:t>'complete question context':</a:t>
            </a:r>
            <a:r>
              <a:rPr lang="en">
                <a:solidFill>
                  <a:srgbClr val="00FFFF"/>
                </a:solidFill>
                <a:highlight>
                  <a:schemeClr val="dk1"/>
                </a:highlight>
                <a:latin typeface="Nunito"/>
                <a:ea typeface="Nunito"/>
                <a:cs typeface="Nunito"/>
                <a:sym typeface="Nunito"/>
              </a:rPr>
              <a:t> 'And we want to know, what is the perimeter of ABCD?',</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rgbClr val="FF00FF"/>
                </a:solidFill>
                <a:highlight>
                  <a:schemeClr val="dk1"/>
                </a:highlight>
                <a:latin typeface="Nunito"/>
                <a:ea typeface="Nunito"/>
                <a:cs typeface="Nunito"/>
                <a:sym typeface="Nunito"/>
              </a:rPr>
              <a:t>'solution to complete question': </a:t>
            </a:r>
            <a:r>
              <a:rPr lang="en">
                <a:solidFill>
                  <a:srgbClr val="00FFFF"/>
                </a:solidFill>
                <a:highlight>
                  <a:schemeClr val="dk1"/>
                </a:highlight>
                <a:latin typeface="Nunito"/>
                <a:ea typeface="Nunito"/>
                <a:cs typeface="Nunito"/>
                <a:sym typeface="Nunito"/>
              </a:rPr>
              <a:t>'The perimeter of rectangle ABCD is just going to be equal to the sum of the lengths of the sides.',</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rgbClr val="FF00FF"/>
                </a:solidFill>
                <a:highlight>
                  <a:schemeClr val="dk1"/>
                </a:highlight>
                <a:latin typeface="Nunito"/>
                <a:ea typeface="Nunito"/>
                <a:cs typeface="Nunito"/>
                <a:sym typeface="Nunito"/>
              </a:rPr>
              <a:t>'start time of question': </a:t>
            </a:r>
            <a:r>
              <a:rPr lang="en">
                <a:solidFill>
                  <a:srgbClr val="00FFFF"/>
                </a:solidFill>
                <a:highlight>
                  <a:schemeClr val="dk1"/>
                </a:highlight>
                <a:latin typeface="Nunito"/>
                <a:ea typeface="Nunito"/>
                <a:cs typeface="Nunito"/>
                <a:sym typeface="Nunito"/>
              </a:rPr>
              <a:t>'1:12',</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a:solidFill>
                  <a:srgbClr val="FF00FF"/>
                </a:solidFill>
                <a:highlight>
                  <a:schemeClr val="dk1"/>
                </a:highlight>
                <a:latin typeface="Nunito"/>
                <a:ea typeface="Nunito"/>
                <a:cs typeface="Nunito"/>
                <a:sym typeface="Nunito"/>
              </a:rPr>
              <a:t>'end time of question':</a:t>
            </a:r>
            <a:r>
              <a:rPr lang="en">
                <a:solidFill>
                  <a:srgbClr val="00FFFF"/>
                </a:solidFill>
                <a:highlight>
                  <a:schemeClr val="dk1"/>
                </a:highlight>
                <a:latin typeface="Nunito"/>
                <a:ea typeface="Nunito"/>
                <a:cs typeface="Nunito"/>
                <a:sym typeface="Nunito"/>
              </a:rPr>
              <a:t> '2:07'</a:t>
            </a:r>
            <a:endParaRPr>
              <a:solidFill>
                <a:srgbClr val="00FFFF"/>
              </a:solidFill>
              <a:highlight>
                <a:schemeClr val="dk1"/>
              </a:highlight>
              <a:latin typeface="Nunito"/>
              <a:ea typeface="Nunito"/>
              <a:cs typeface="Nunito"/>
              <a:sym typeface="Nunito"/>
            </a:endParaRPr>
          </a:p>
        </p:txBody>
      </p:sp>
      <p:sp>
        <p:nvSpPr>
          <p:cNvPr id="102" name="Google Shape;102;p18"/>
          <p:cNvSpPr txBox="1"/>
          <p:nvPr/>
        </p:nvSpPr>
        <p:spPr>
          <a:xfrm>
            <a:off x="3230775" y="3079938"/>
            <a:ext cx="5518500" cy="1908600"/>
          </a:xfrm>
          <a:prstGeom prst="rect">
            <a:avLst/>
          </a:prstGeom>
          <a:solidFill>
            <a:schemeClr val="dk1"/>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highlight>
                  <a:schemeClr val="dk1"/>
                </a:highlight>
                <a:latin typeface="Nunito"/>
                <a:ea typeface="Nunito"/>
                <a:cs typeface="Nunito"/>
                <a:sym typeface="Nunito"/>
              </a:rPr>
              <a:t>‘question topic': </a:t>
            </a:r>
            <a:r>
              <a:rPr lang="en">
                <a:solidFill>
                  <a:srgbClr val="00FFFF"/>
                </a:solidFill>
                <a:highlight>
                  <a:schemeClr val="dk1"/>
                </a:highlight>
                <a:latin typeface="Nunito"/>
                <a:ea typeface="Nunito"/>
                <a:cs typeface="Nunito"/>
                <a:sym typeface="Nunito"/>
              </a:rPr>
              <a:t>'area of shapes',</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a:solidFill>
                  <a:srgbClr val="FF00FF"/>
                </a:solidFill>
                <a:highlight>
                  <a:schemeClr val="dk1"/>
                </a:highlight>
                <a:latin typeface="Nunito"/>
                <a:ea typeface="Nunito"/>
                <a:cs typeface="Nunito"/>
                <a:sym typeface="Nunito"/>
              </a:rPr>
              <a:t>'skill covered in question':</a:t>
            </a:r>
            <a:r>
              <a:rPr lang="en">
                <a:solidFill>
                  <a:srgbClr val="00FFFF"/>
                </a:solidFill>
                <a:highlight>
                  <a:schemeClr val="dk1"/>
                </a:highlight>
                <a:latin typeface="Nunito"/>
                <a:ea typeface="Nunito"/>
                <a:cs typeface="Nunito"/>
                <a:sym typeface="Nunito"/>
              </a:rPr>
              <a:t> 'area of rectangle',</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a:solidFill>
                  <a:srgbClr val="FF00FF"/>
                </a:solidFill>
                <a:highlight>
                  <a:schemeClr val="dk1"/>
                </a:highlight>
                <a:latin typeface="Nunito"/>
                <a:ea typeface="Nunito"/>
                <a:cs typeface="Nunito"/>
                <a:sym typeface="Nunito"/>
              </a:rPr>
              <a:t>'complete question':</a:t>
            </a:r>
            <a:r>
              <a:rPr lang="en">
                <a:solidFill>
                  <a:srgbClr val="00FFFF"/>
                </a:solidFill>
                <a:highlight>
                  <a:schemeClr val="dk1"/>
                </a:highlight>
                <a:latin typeface="Nunito"/>
                <a:ea typeface="Nunito"/>
                <a:cs typeface="Nunito"/>
                <a:sym typeface="Nunito"/>
              </a:rPr>
              <a:t> '</a:t>
            </a:r>
            <a:r>
              <a:rPr lang="en">
                <a:solidFill>
                  <a:srgbClr val="00FFFF"/>
                </a:solidFill>
                <a:highlight>
                  <a:schemeClr val="dk1"/>
                </a:highlight>
                <a:latin typeface="Nunito"/>
                <a:ea typeface="Nunito"/>
                <a:cs typeface="Nunito"/>
                <a:sym typeface="Nunito"/>
              </a:rPr>
              <a:t>Which carpet installer should she choose?</a:t>
            </a:r>
            <a:r>
              <a:rPr lang="en">
                <a:solidFill>
                  <a:srgbClr val="00FFFF"/>
                </a:solidFill>
                <a:highlight>
                  <a:schemeClr val="dk1"/>
                </a:highlight>
                <a:latin typeface="Nunito"/>
                <a:ea typeface="Nunito"/>
                <a:cs typeface="Nunito"/>
                <a:sym typeface="Nunito"/>
              </a:rPr>
              <a:t>,</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a:solidFill>
                  <a:srgbClr val="FF00FF"/>
                </a:solidFill>
                <a:highlight>
                  <a:schemeClr val="dk1"/>
                </a:highlight>
                <a:latin typeface="Nunito"/>
                <a:ea typeface="Nunito"/>
                <a:cs typeface="Nunito"/>
                <a:sym typeface="Nunito"/>
              </a:rPr>
              <a:t>'complete question context':</a:t>
            </a:r>
            <a:r>
              <a:rPr lang="en">
                <a:solidFill>
                  <a:srgbClr val="00FFFF"/>
                </a:solidFill>
                <a:highlight>
                  <a:schemeClr val="dk1"/>
                </a:highlight>
                <a:latin typeface="Nunito"/>
                <a:ea typeface="Nunito"/>
                <a:cs typeface="Nunito"/>
                <a:sym typeface="Nunito"/>
              </a:rPr>
              <a:t> 'Sue is getting …. feet wide',</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a:solidFill>
                  <a:srgbClr val="FF00FF"/>
                </a:solidFill>
                <a:highlight>
                  <a:schemeClr val="dk1"/>
                </a:highlight>
                <a:latin typeface="Nunito"/>
                <a:ea typeface="Nunito"/>
                <a:cs typeface="Nunito"/>
                <a:sym typeface="Nunito"/>
              </a:rPr>
              <a:t>'solution to complete question': </a:t>
            </a:r>
            <a:r>
              <a:rPr lang="en">
                <a:solidFill>
                  <a:srgbClr val="00FFFF"/>
                </a:solidFill>
                <a:highlight>
                  <a:schemeClr val="dk1"/>
                </a:highlight>
                <a:latin typeface="Nunito"/>
                <a:ea typeface="Nunito"/>
                <a:cs typeface="Nunito"/>
                <a:sym typeface="Nunito"/>
              </a:rPr>
              <a:t>'</a:t>
            </a:r>
            <a:r>
              <a:rPr lang="en">
                <a:solidFill>
                  <a:srgbClr val="00FFFF"/>
                </a:solidFill>
                <a:highlight>
                  <a:schemeClr val="dk1"/>
                </a:highlight>
                <a:latin typeface="Nunito"/>
                <a:ea typeface="Nunito"/>
                <a:cs typeface="Nunito"/>
                <a:sym typeface="Nunito"/>
              </a:rPr>
              <a:t>Sue should choose the flat fee installer, which would save her $19</a:t>
            </a:r>
            <a:r>
              <a:rPr lang="en">
                <a:solidFill>
                  <a:srgbClr val="00FFFF"/>
                </a:solidFill>
                <a:highlight>
                  <a:schemeClr val="dk1"/>
                </a:highlight>
                <a:latin typeface="Nunito"/>
                <a:ea typeface="Nunito"/>
                <a:cs typeface="Nunito"/>
                <a:sym typeface="Nunito"/>
              </a:rPr>
              <a:t>',</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a:solidFill>
                  <a:srgbClr val="FF00FF"/>
                </a:solidFill>
                <a:highlight>
                  <a:schemeClr val="dk1"/>
                </a:highlight>
                <a:latin typeface="Nunito"/>
                <a:ea typeface="Nunito"/>
                <a:cs typeface="Nunito"/>
                <a:sym typeface="Nunito"/>
              </a:rPr>
              <a:t>'start time of question': </a:t>
            </a:r>
            <a:r>
              <a:rPr lang="en">
                <a:solidFill>
                  <a:srgbClr val="00FFFF"/>
                </a:solidFill>
                <a:highlight>
                  <a:schemeClr val="dk1"/>
                </a:highlight>
                <a:latin typeface="Nunito"/>
                <a:ea typeface="Nunito"/>
                <a:cs typeface="Nunito"/>
                <a:sym typeface="Nunito"/>
              </a:rPr>
              <a:t>'1:12',</a:t>
            </a:r>
            <a:endParaRPr>
              <a:solidFill>
                <a:srgbClr val="00FFFF"/>
              </a:solidFill>
              <a:highlight>
                <a:schemeClr val="dk1"/>
              </a:highlight>
              <a:latin typeface="Nunito"/>
              <a:ea typeface="Nunito"/>
              <a:cs typeface="Nunito"/>
              <a:sym typeface="Nunito"/>
            </a:endParaRPr>
          </a:p>
          <a:p>
            <a:pPr indent="0" lvl="0" marL="0" rtl="0" algn="l">
              <a:spcBef>
                <a:spcPts val="0"/>
              </a:spcBef>
              <a:spcAft>
                <a:spcPts val="0"/>
              </a:spcAft>
              <a:buNone/>
            </a:pPr>
            <a:r>
              <a:rPr lang="en">
                <a:solidFill>
                  <a:srgbClr val="FF00FF"/>
                </a:solidFill>
                <a:highlight>
                  <a:schemeClr val="dk1"/>
                </a:highlight>
                <a:latin typeface="Nunito"/>
                <a:ea typeface="Nunito"/>
                <a:cs typeface="Nunito"/>
                <a:sym typeface="Nunito"/>
              </a:rPr>
              <a:t>'end time of question':</a:t>
            </a:r>
            <a:r>
              <a:rPr lang="en">
                <a:solidFill>
                  <a:srgbClr val="00FFFF"/>
                </a:solidFill>
                <a:highlight>
                  <a:schemeClr val="dk1"/>
                </a:highlight>
                <a:latin typeface="Nunito"/>
                <a:ea typeface="Nunito"/>
                <a:cs typeface="Nunito"/>
                <a:sym typeface="Nunito"/>
              </a:rPr>
              <a:t> '2:07'</a:t>
            </a:r>
            <a:endParaRPr>
              <a:solidFill>
                <a:srgbClr val="00FFFF"/>
              </a:solidFill>
              <a:highlight>
                <a:schemeClr val="dk1"/>
              </a:highlight>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Trouble with Context</a:t>
            </a:r>
            <a:endParaRPr/>
          </a:p>
        </p:txBody>
      </p:sp>
      <p:pic>
        <p:nvPicPr>
          <p:cNvPr id="108" name="Google Shape;108;p19"/>
          <p:cNvPicPr preferRelativeResize="0"/>
          <p:nvPr/>
        </p:nvPicPr>
        <p:blipFill>
          <a:blip r:embed="rId3">
            <a:alphaModFix/>
          </a:blip>
          <a:stretch>
            <a:fillRect/>
          </a:stretch>
        </p:blipFill>
        <p:spPr>
          <a:xfrm>
            <a:off x="509200" y="1503750"/>
            <a:ext cx="4295576" cy="3245549"/>
          </a:xfrm>
          <a:prstGeom prst="rect">
            <a:avLst/>
          </a:prstGeom>
          <a:noFill/>
          <a:ln>
            <a:noFill/>
          </a:ln>
        </p:spPr>
      </p:pic>
      <p:sp>
        <p:nvSpPr>
          <p:cNvPr id="109" name="Google Shape;109;p19"/>
          <p:cNvSpPr txBox="1"/>
          <p:nvPr/>
        </p:nvSpPr>
        <p:spPr>
          <a:xfrm>
            <a:off x="4989700" y="1443925"/>
            <a:ext cx="3477300" cy="3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Nunito"/>
                <a:ea typeface="Nunito"/>
                <a:cs typeface="Nunito"/>
                <a:sym typeface="Nunito"/>
              </a:rPr>
              <a:t>LLM generated attributes:</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rPr lang="en">
                <a:highlight>
                  <a:srgbClr val="F3F3F3"/>
                </a:highlight>
                <a:latin typeface="Nunito"/>
                <a:ea typeface="Nunito"/>
                <a:cs typeface="Nunito"/>
                <a:sym typeface="Nunito"/>
              </a:rPr>
              <a:t>question topic': 'converting between metric units', </a:t>
            </a:r>
            <a:endParaRPr>
              <a:highlight>
                <a:srgbClr val="F3F3F3"/>
              </a:highlight>
              <a:latin typeface="Nunito"/>
              <a:ea typeface="Nunito"/>
              <a:cs typeface="Nunito"/>
              <a:sym typeface="Nunito"/>
            </a:endParaRPr>
          </a:p>
          <a:p>
            <a:pPr indent="0" lvl="0" marL="0" rtl="0" algn="l">
              <a:spcBef>
                <a:spcPts val="0"/>
              </a:spcBef>
              <a:spcAft>
                <a:spcPts val="0"/>
              </a:spcAft>
              <a:buNone/>
            </a:pPr>
            <a:r>
              <a:rPr lang="en">
                <a:highlight>
                  <a:srgbClr val="F3F3F3"/>
                </a:highlight>
                <a:latin typeface="Nunito"/>
                <a:ea typeface="Nunito"/>
                <a:cs typeface="Nunito"/>
                <a:sym typeface="Nunito"/>
              </a:rPr>
              <a:t>'skill covered in question': 'converting from meters to centimeters', 'complete question': 'Convert 6.88 meters to centimeters.', </a:t>
            </a:r>
            <a:endParaRPr>
              <a:highlight>
                <a:srgbClr val="F3F3F3"/>
              </a:highlight>
              <a:latin typeface="Nunito"/>
              <a:ea typeface="Nunito"/>
              <a:cs typeface="Nunito"/>
              <a:sym typeface="Nunito"/>
            </a:endParaRPr>
          </a:p>
          <a:p>
            <a:pPr indent="0" lvl="0" marL="0" rtl="0" algn="l">
              <a:spcBef>
                <a:spcPts val="0"/>
              </a:spcBef>
              <a:spcAft>
                <a:spcPts val="0"/>
              </a:spcAft>
              <a:buNone/>
            </a:pPr>
            <a:r>
              <a:rPr lang="en">
                <a:highlight>
                  <a:srgbClr val="F3F3F3"/>
                </a:highlight>
                <a:latin typeface="Nunito"/>
                <a:ea typeface="Nunito"/>
                <a:cs typeface="Nunito"/>
                <a:sym typeface="Nunito"/>
              </a:rPr>
              <a:t>'complete question context': "entire video transcript", </a:t>
            </a:r>
            <a:endParaRPr>
              <a:highlight>
                <a:srgbClr val="F3F3F3"/>
              </a:highlight>
              <a:latin typeface="Nunito"/>
              <a:ea typeface="Nunito"/>
              <a:cs typeface="Nunito"/>
              <a:sym typeface="Nunito"/>
            </a:endParaRPr>
          </a:p>
          <a:p>
            <a:pPr indent="0" lvl="0" marL="0" rtl="0" algn="l">
              <a:spcBef>
                <a:spcPts val="0"/>
              </a:spcBef>
              <a:spcAft>
                <a:spcPts val="0"/>
              </a:spcAft>
              <a:buNone/>
            </a:pPr>
            <a:r>
              <a:rPr lang="en">
                <a:highlight>
                  <a:srgbClr val="F3F3F3"/>
                </a:highlight>
                <a:latin typeface="Nunito"/>
                <a:ea typeface="Nunito"/>
                <a:cs typeface="Nunito"/>
                <a:sym typeface="Nunito"/>
              </a:rPr>
              <a:t>'solution to complete question': '688 centimeters', </a:t>
            </a:r>
            <a:endParaRPr>
              <a:highlight>
                <a:srgbClr val="F3F3F3"/>
              </a:highlight>
              <a:latin typeface="Nunito"/>
              <a:ea typeface="Nunito"/>
              <a:cs typeface="Nunito"/>
              <a:sym typeface="Nunito"/>
            </a:endParaRPr>
          </a:p>
          <a:p>
            <a:pPr indent="0" lvl="0" marL="0" rtl="0" algn="l">
              <a:spcBef>
                <a:spcPts val="0"/>
              </a:spcBef>
              <a:spcAft>
                <a:spcPts val="0"/>
              </a:spcAft>
              <a:buNone/>
            </a:pPr>
            <a:r>
              <a:rPr lang="en">
                <a:highlight>
                  <a:srgbClr val="F3F3F3"/>
                </a:highlight>
                <a:latin typeface="Nunito"/>
                <a:ea typeface="Nunito"/>
                <a:cs typeface="Nunito"/>
                <a:sym typeface="Nunito"/>
              </a:rPr>
              <a:t>'start time of question': '0:00', </a:t>
            </a:r>
            <a:endParaRPr>
              <a:highlight>
                <a:srgbClr val="F3F3F3"/>
              </a:highlight>
              <a:latin typeface="Nunito"/>
              <a:ea typeface="Nunito"/>
              <a:cs typeface="Nunito"/>
              <a:sym typeface="Nunito"/>
            </a:endParaRPr>
          </a:p>
          <a:p>
            <a:pPr indent="0" lvl="0" marL="0" rtl="0" algn="l">
              <a:spcBef>
                <a:spcPts val="0"/>
              </a:spcBef>
              <a:spcAft>
                <a:spcPts val="0"/>
              </a:spcAft>
              <a:buNone/>
            </a:pPr>
            <a:r>
              <a:rPr lang="en">
                <a:highlight>
                  <a:srgbClr val="F3F3F3"/>
                </a:highlight>
                <a:latin typeface="Nunito"/>
                <a:ea typeface="Nunito"/>
                <a:cs typeface="Nunito"/>
                <a:sym typeface="Nunito"/>
              </a:rPr>
              <a:t>'end time of question': '3:06'</a:t>
            </a:r>
            <a:endParaRPr sz="1900">
              <a:highlight>
                <a:srgbClr val="F3F3F3"/>
              </a:highlight>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73275" y="124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Impossible</a:t>
            </a:r>
            <a:r>
              <a:rPr lang="en"/>
              <a:t> Context</a:t>
            </a:r>
            <a:endParaRPr/>
          </a:p>
        </p:txBody>
      </p:sp>
      <p:pic>
        <p:nvPicPr>
          <p:cNvPr id="115" name="Google Shape;115;p20"/>
          <p:cNvPicPr preferRelativeResize="0"/>
          <p:nvPr/>
        </p:nvPicPr>
        <p:blipFill>
          <a:blip r:embed="rId3">
            <a:alphaModFix/>
          </a:blip>
          <a:stretch>
            <a:fillRect/>
          </a:stretch>
        </p:blipFill>
        <p:spPr>
          <a:xfrm>
            <a:off x="1121925" y="883300"/>
            <a:ext cx="6324500" cy="4116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15925" y="3931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Wrong solutions? </a:t>
            </a:r>
            <a:endParaRPr/>
          </a:p>
          <a:p>
            <a:pPr indent="0" lvl="0" marL="0" rtl="0" algn="l">
              <a:spcBef>
                <a:spcPts val="0"/>
              </a:spcBef>
              <a:spcAft>
                <a:spcPts val="0"/>
              </a:spcAft>
              <a:buNone/>
            </a:pPr>
            <a:r>
              <a:rPr lang="en"/>
              <a:t>The sandwiches problem</a:t>
            </a:r>
            <a:endParaRPr/>
          </a:p>
        </p:txBody>
      </p:sp>
      <p:sp>
        <p:nvSpPr>
          <p:cNvPr id="121" name="Google Shape;121;p21"/>
          <p:cNvSpPr txBox="1"/>
          <p:nvPr>
            <p:ph idx="1" type="body"/>
          </p:nvPr>
        </p:nvSpPr>
        <p:spPr>
          <a:xfrm>
            <a:off x="515925" y="1347750"/>
            <a:ext cx="6053700" cy="244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18"/>
              <a:buNone/>
            </a:pPr>
            <a:r>
              <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1:06 right moby </a:t>
            </a:r>
            <a:r>
              <a:rPr lang="en" sz="1125">
                <a:solidFill>
                  <a:srgbClr val="000000"/>
                </a:solidFill>
                <a:highlight>
                  <a:srgbClr val="FFFF00"/>
                </a:highlight>
                <a:latin typeface="Arial"/>
                <a:ea typeface="Arial"/>
                <a:cs typeface="Arial"/>
                <a:sym typeface="Arial"/>
              </a:rPr>
              <a:t>we want to know how many 1:08 slices of bread 1:09 are needed to make eight sandwiches </a:t>
            </a:r>
            <a:endParaRPr sz="1125">
              <a:solidFill>
                <a:srgbClr val="000000"/>
              </a:solidFill>
              <a:highlight>
                <a:srgbClr val="FFFF00"/>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2:37 </a:t>
            </a:r>
            <a:r>
              <a:rPr lang="en" sz="1125">
                <a:solidFill>
                  <a:srgbClr val="000000"/>
                </a:solidFill>
                <a:highlight>
                  <a:srgbClr val="FFFF00"/>
                </a:highlight>
                <a:latin typeface="Arial"/>
                <a:ea typeface="Arial"/>
                <a:cs typeface="Arial"/>
                <a:sym typeface="Arial"/>
              </a:rPr>
              <a:t>15 slices </a:t>
            </a:r>
            <a:r>
              <a:rPr lang="en" sz="1125">
                <a:solidFill>
                  <a:srgbClr val="000000"/>
                </a:solidFill>
                <a:highlight>
                  <a:schemeClr val="dk1"/>
                </a:highlight>
                <a:latin typeface="Arial"/>
                <a:ea typeface="Arial"/>
                <a:cs typeface="Arial"/>
                <a:sym typeface="Arial"/>
              </a:rPr>
              <a:t>of bread </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2:51 we wanted to know how many slices of </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2:53 bread we need to make 8 2:54 sandwiches i think we need 15 slices </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3:00 you're right moby you should always </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3:04 check your work hey i made a mistake in</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 3:07 my drawing </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3:10 that's okay moby mistakes happen that's </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3:13 why you need to check over your work </a:t>
            </a:r>
            <a:endParaRPr sz="1125">
              <a:solidFill>
                <a:srgbClr val="000000"/>
              </a:solidFill>
              <a:highlight>
                <a:schemeClr val="dk1"/>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rgbClr val="00FF00"/>
                </a:highlight>
                <a:latin typeface="Arial"/>
                <a:ea typeface="Arial"/>
                <a:cs typeface="Arial"/>
                <a:sym typeface="Arial"/>
              </a:rPr>
              <a:t>3:16 we need sixteen slices of bread </a:t>
            </a:r>
            <a:endParaRPr sz="1125">
              <a:solidFill>
                <a:srgbClr val="000000"/>
              </a:solidFill>
              <a:highlight>
                <a:srgbClr val="00FF00"/>
              </a:highlight>
              <a:latin typeface="Arial"/>
              <a:ea typeface="Arial"/>
              <a:cs typeface="Arial"/>
              <a:sym typeface="Arial"/>
            </a:endParaRPr>
          </a:p>
          <a:p>
            <a:pPr indent="0" lvl="0" marL="0" rtl="0" algn="l">
              <a:lnSpc>
                <a:spcPct val="115000"/>
              </a:lnSpc>
              <a:spcBef>
                <a:spcPts val="0"/>
              </a:spcBef>
              <a:spcAft>
                <a:spcPts val="0"/>
              </a:spcAft>
              <a:buSzPts val="1018"/>
              <a:buNone/>
            </a:pPr>
            <a:r>
              <a:rPr lang="en" sz="1125">
                <a:solidFill>
                  <a:srgbClr val="000000"/>
                </a:solidFill>
                <a:highlight>
                  <a:schemeClr val="dk1"/>
                </a:highlight>
                <a:latin typeface="Arial"/>
                <a:ea typeface="Arial"/>
                <a:cs typeface="Arial"/>
                <a:sym typeface="Arial"/>
              </a:rPr>
              <a:t>3:22 this loaf costs three dollars i'm paying</a:t>
            </a:r>
            <a:endParaRPr sz="1402">
              <a:highlight>
                <a:schemeClr val="dk1"/>
              </a:highlight>
            </a:endParaRPr>
          </a:p>
        </p:txBody>
      </p:sp>
      <p:cxnSp>
        <p:nvCxnSpPr>
          <p:cNvPr id="122" name="Google Shape;122;p21"/>
          <p:cNvCxnSpPr/>
          <p:nvPr/>
        </p:nvCxnSpPr>
        <p:spPr>
          <a:xfrm flipH="1" rot="10800000">
            <a:off x="5076125" y="1898000"/>
            <a:ext cx="1583400" cy="213300"/>
          </a:xfrm>
          <a:prstGeom prst="straightConnector1">
            <a:avLst/>
          </a:prstGeom>
          <a:noFill/>
          <a:ln cap="flat" cmpd="sng" w="38100">
            <a:solidFill>
              <a:schemeClr val="dk2"/>
            </a:solidFill>
            <a:prstDash val="solid"/>
            <a:round/>
            <a:headEnd len="med" w="med" type="none"/>
            <a:tailEnd len="med" w="med" type="triangle"/>
          </a:ln>
        </p:spPr>
      </p:cxnSp>
      <p:cxnSp>
        <p:nvCxnSpPr>
          <p:cNvPr id="123" name="Google Shape;123;p21"/>
          <p:cNvCxnSpPr/>
          <p:nvPr/>
        </p:nvCxnSpPr>
        <p:spPr>
          <a:xfrm>
            <a:off x="3027400" y="3858300"/>
            <a:ext cx="1464600" cy="431700"/>
          </a:xfrm>
          <a:prstGeom prst="straightConnector1">
            <a:avLst/>
          </a:prstGeom>
          <a:noFill/>
          <a:ln cap="flat" cmpd="sng" w="38100">
            <a:solidFill>
              <a:schemeClr val="dk2"/>
            </a:solidFill>
            <a:prstDash val="solid"/>
            <a:round/>
            <a:headEnd len="med" w="med" type="none"/>
            <a:tailEnd len="med" w="med" type="triangle"/>
          </a:ln>
        </p:spPr>
      </p:cxnSp>
      <p:sp>
        <p:nvSpPr>
          <p:cNvPr id="124" name="Google Shape;124;p21"/>
          <p:cNvSpPr txBox="1"/>
          <p:nvPr/>
        </p:nvSpPr>
        <p:spPr>
          <a:xfrm>
            <a:off x="6569625" y="1628400"/>
            <a:ext cx="1695900" cy="2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0000"/>
                </a:solidFill>
                <a:latin typeface="Calibri"/>
                <a:ea typeface="Calibri"/>
                <a:cs typeface="Calibri"/>
                <a:sym typeface="Calibri"/>
              </a:rPr>
              <a:t>Wrong solution detected </a:t>
            </a:r>
            <a:endParaRPr b="1" sz="1700">
              <a:solidFill>
                <a:srgbClr val="FF0000"/>
              </a:solidFill>
              <a:latin typeface="Calibri"/>
              <a:ea typeface="Calibri"/>
              <a:cs typeface="Calibri"/>
              <a:sym typeface="Calibri"/>
            </a:endParaRPr>
          </a:p>
        </p:txBody>
      </p:sp>
      <p:sp>
        <p:nvSpPr>
          <p:cNvPr id="125" name="Google Shape;125;p21"/>
          <p:cNvSpPr txBox="1"/>
          <p:nvPr/>
        </p:nvSpPr>
        <p:spPr>
          <a:xfrm>
            <a:off x="4492000" y="407177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Calibri"/>
                <a:ea typeface="Calibri"/>
                <a:cs typeface="Calibri"/>
                <a:sym typeface="Calibri"/>
              </a:rPr>
              <a:t>Correct answer - missed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